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  <p:sldMasterId id="2147483650" r:id="rId2"/>
  </p:sldMasterIdLst>
  <p:notesMasterIdLst>
    <p:notesMasterId r:id="rId27"/>
  </p:notesMasterIdLst>
  <p:handoutMasterIdLst>
    <p:handoutMasterId r:id="rId28"/>
  </p:handoutMasterIdLst>
  <p:sldIdLst>
    <p:sldId id="401" r:id="rId3"/>
    <p:sldId id="393" r:id="rId4"/>
    <p:sldId id="481" r:id="rId5"/>
    <p:sldId id="474" r:id="rId6"/>
    <p:sldId id="482" r:id="rId7"/>
    <p:sldId id="475" r:id="rId8"/>
    <p:sldId id="476" r:id="rId9"/>
    <p:sldId id="477" r:id="rId10"/>
    <p:sldId id="483" r:id="rId11"/>
    <p:sldId id="478" r:id="rId12"/>
    <p:sldId id="480" r:id="rId13"/>
    <p:sldId id="479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91" r:id="rId22"/>
    <p:sldId id="492" r:id="rId23"/>
    <p:sldId id="493" r:id="rId24"/>
    <p:sldId id="494" r:id="rId25"/>
    <p:sldId id="496" r:id="rId26"/>
  </p:sldIdLst>
  <p:sldSz cx="16259175" cy="9145588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Franklin Gothic Medium" panose="020B0603020102020204" pitchFamily="34" charset="0"/>
      <p:regular r:id="rId38"/>
      <p:italic r:id="rId39"/>
    </p:embeddedFont>
    <p:embeddedFont>
      <p:font typeface="黑体" panose="02010609060101010101" pitchFamily="49" charset="-122"/>
      <p:regular r:id="rId40"/>
    </p:embeddedFont>
    <p:embeddedFont>
      <p:font typeface="楷体" panose="02010609060101010101" pitchFamily="49" charset="-122"/>
      <p:regular r:id="rId41"/>
    </p:embeddedFont>
    <p:embeddedFont>
      <p:font typeface="微软雅黑" panose="020B0503020204020204" pitchFamily="34" charset="-122"/>
      <p:regular r:id="rId42"/>
      <p:bold r:id="rId43"/>
    </p:embeddedFont>
  </p:embeddedFont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725805" lvl="1" indent="-268605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1450975" lvl="2" indent="-536575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2176780" lvl="3" indent="-80518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2901950" lvl="4" indent="-107315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286000" lvl="5" indent="-107315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6pPr>
    <a:lvl7pPr marL="2743200" lvl="6" indent="-107315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7pPr>
    <a:lvl8pPr marL="3200400" lvl="7" indent="-107315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8pPr>
    <a:lvl9pPr marL="3657600" lvl="8" indent="-107315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92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常胜" initials="王" lastIdx="1" clrIdx="0"/>
  <p:cmAuthor id="2" name="Pueschner, Franziska {FA~Shanghai}" initials="P" lastIdx="5" clrIdx="0"/>
  <p:cmAuthor id="3" name="翟宏帅" initials="翟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32B2"/>
    <a:srgbClr val="007BD3"/>
    <a:srgbClr val="C0504D"/>
    <a:srgbClr val="69A35B"/>
    <a:srgbClr val="3498DB"/>
    <a:srgbClr val="1F74AD"/>
    <a:srgbClr val="1AA3AA"/>
    <a:srgbClr val="953735"/>
    <a:srgbClr val="4F80BD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20" autoAdjust="0"/>
  </p:normalViewPr>
  <p:slideViewPr>
    <p:cSldViewPr showGuides="1">
      <p:cViewPr varScale="1">
        <p:scale>
          <a:sx n="57" d="100"/>
          <a:sy n="57" d="100"/>
        </p:scale>
        <p:origin x="556" y="52"/>
      </p:cViewPr>
      <p:guideLst>
        <p:guide orient="horz" pos="2992"/>
        <p:guide pos="512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1608" y="42"/>
      </p:cViewPr>
      <p:guideLst/>
    </p:cSldViewPr>
  </p:notes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2023/3/15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9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9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6379BDE-3CBE-4A49-9E40-AAB3211B153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2023/3/15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9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2580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5097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7678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0195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29025" algn="l" defTabSz="14516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54830" algn="l" defTabSz="14516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080635" algn="l" defTabSz="14516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06440" algn="l" defTabSz="14516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仅插入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66F8BCC-C36C-9C5F-B00A-E0360CC32742}"/>
              </a:ext>
            </a:extLst>
          </p:cNvPr>
          <p:cNvGrpSpPr/>
          <p:nvPr userDrawn="1"/>
        </p:nvGrpSpPr>
        <p:grpSpPr>
          <a:xfrm>
            <a:off x="841375" y="384175"/>
            <a:ext cx="6397625" cy="722630"/>
            <a:chOff x="873" y="1920"/>
            <a:chExt cx="10075" cy="1138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F8882DC4-5D8B-4906-2E25-C46060FD0690}"/>
                </a:ext>
              </a:extLst>
            </p:cNvPr>
            <p:cNvSpPr/>
            <p:nvPr/>
          </p:nvSpPr>
          <p:spPr>
            <a:xfrm>
              <a:off x="2416" y="1920"/>
              <a:ext cx="8532" cy="1138"/>
            </a:xfrm>
            <a:prstGeom prst="parallelogram">
              <a:avLst/>
            </a:prstGeom>
            <a:solidFill>
              <a:srgbClr val="113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59D2067-C8E7-2B40-3266-0B860AE94B00}"/>
                </a:ext>
              </a:extLst>
            </p:cNvPr>
            <p:cNvGrpSpPr/>
            <p:nvPr/>
          </p:nvGrpSpPr>
          <p:grpSpPr>
            <a:xfrm>
              <a:off x="873" y="1920"/>
              <a:ext cx="9678" cy="1138"/>
              <a:chOff x="873" y="1920"/>
              <a:chExt cx="10068" cy="1138"/>
            </a:xfrm>
          </p:grpSpPr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34F70C63-ECCC-F2E5-ADF2-4F3D62198F2B}"/>
                  </a:ext>
                </a:extLst>
              </p:cNvPr>
              <p:cNvSpPr/>
              <p:nvPr/>
            </p:nvSpPr>
            <p:spPr>
              <a:xfrm>
                <a:off x="873" y="1920"/>
                <a:ext cx="2528" cy="1138"/>
              </a:xfrm>
              <a:prstGeom prst="parallelogram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258013A1-644B-17B9-56FD-0F7D8AE7AFBE}"/>
                  </a:ext>
                </a:extLst>
              </p:cNvPr>
              <p:cNvGrpSpPr/>
              <p:nvPr/>
            </p:nvGrpSpPr>
            <p:grpSpPr>
              <a:xfrm>
                <a:off x="919" y="2033"/>
                <a:ext cx="10022" cy="992"/>
                <a:chOff x="919" y="2033"/>
                <a:chExt cx="10022" cy="992"/>
              </a:xfrm>
            </p:grpSpPr>
            <p:sp>
              <p:nvSpPr>
                <p:cNvPr id="7" name="文本框 18">
                  <a:extLst>
                    <a:ext uri="{FF2B5EF4-FFF2-40B4-BE49-F238E27FC236}">
                      <a16:creationId xmlns:a16="http://schemas.microsoft.com/office/drawing/2014/main" id="{A96D357F-476D-41B7-A504-BB1AA90055B1}"/>
                    </a:ext>
                  </a:extLst>
                </p:cNvPr>
                <p:cNvSpPr txBox="1"/>
                <p:nvPr/>
              </p:nvSpPr>
              <p:spPr>
                <a:xfrm>
                  <a:off x="919" y="2033"/>
                  <a:ext cx="2481" cy="9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endParaRPr lang="zh-CN" altLang="en-US" sz="3500" b="1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119E6A3-997B-31F4-7DF5-D4EE2083920A}"/>
                    </a:ext>
                  </a:extLst>
                </p:cNvPr>
                <p:cNvSpPr txBox="1"/>
                <p:nvPr/>
              </p:nvSpPr>
              <p:spPr>
                <a:xfrm>
                  <a:off x="3399" y="2114"/>
                  <a:ext cx="7542" cy="79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ts val="3400"/>
                    </a:lnSpc>
                  </a:pPr>
                  <a:endPara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173" y="1372478"/>
            <a:ext cx="14631987" cy="6789737"/>
          </a:xfrm>
        </p:spPr>
        <p:txBody>
          <a:bodyPr/>
          <a:lstStyle>
            <a:lvl1pPr marL="542925" indent="-542925">
              <a:buFont typeface="Wingdings" panose="05000000000000000000" pitchFamily="2" charset="2"/>
              <a:buChar char="Ø"/>
              <a:defRPr sz="4400"/>
            </a:lvl1pPr>
            <a:lvl2pPr marL="1177925" indent="-452755">
              <a:buFont typeface="Arial" panose="020B0604020202020204" pitchFamily="34" charset="0"/>
              <a:buChar char="•"/>
              <a:defRPr sz="3600"/>
            </a:lvl2pPr>
            <a:lvl3pPr marL="1814830" indent="-361950">
              <a:buFont typeface="Wingdings" panose="05000000000000000000" pitchFamily="2" charset="2"/>
              <a:buChar char="ü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0FF1EF-6167-679B-F214-83F730FDF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6988" y="458788"/>
            <a:ext cx="3962400" cy="523875"/>
          </a:xfrm>
        </p:spPr>
        <p:txBody>
          <a:bodyPr/>
          <a:lstStyle>
            <a:lvl1pPr marL="0" indent="0">
              <a:buFontTx/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25170" indent="0">
              <a:buFontTx/>
              <a:buNone/>
              <a:defRPr/>
            </a:lvl2pPr>
            <a:lvl3pPr marL="1452880" indent="0">
              <a:buFontTx/>
              <a:buNone/>
              <a:defRPr/>
            </a:lvl3pPr>
            <a:lvl4pPr marL="2178050" indent="0">
              <a:buFontTx/>
              <a:buNone/>
              <a:defRPr/>
            </a:lvl4pPr>
            <a:lvl5pPr marL="2903855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4363" y="5876888"/>
            <a:ext cx="13820299" cy="1816415"/>
          </a:xfrm>
          <a:prstGeom prst="rect">
            <a:avLst/>
          </a:prstGeom>
        </p:spPr>
        <p:txBody>
          <a:bodyPr lIns="145161" tIns="72581" rIns="145161" bIns="72581" anchor="t"/>
          <a:lstStyle>
            <a:lvl1pPr algn="l">
              <a:defRPr sz="64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4363" y="3876291"/>
            <a:ext cx="13820299" cy="2000597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25805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5161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7741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032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2902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5483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08063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064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7133" y="473638"/>
            <a:ext cx="4419484" cy="594048"/>
          </a:xfrm>
          <a:prstGeom prst="rect">
            <a:avLst/>
          </a:prstGeom>
        </p:spPr>
        <p:txBody>
          <a:bodyPr lIns="145161" tIns="72581" rIns="145161" bIns="72581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959" y="2133971"/>
            <a:ext cx="7181136" cy="6035665"/>
          </a:xfr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65080" y="2133971"/>
            <a:ext cx="7181136" cy="6035665"/>
          </a:xfr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+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F9D4F9-9FA1-366D-AFDD-9E9B0FCCA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66988" y="458788"/>
            <a:ext cx="3962400" cy="523875"/>
          </a:xfrm>
        </p:spPr>
        <p:txBody>
          <a:bodyPr/>
          <a:lstStyle>
            <a:lvl1pPr marL="0" indent="0">
              <a:buFontTx/>
              <a:buNone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25170" indent="0">
              <a:buFontTx/>
              <a:buNone/>
              <a:defRPr/>
            </a:lvl2pPr>
            <a:lvl3pPr marL="1452880" indent="0">
              <a:buFontTx/>
              <a:buNone/>
              <a:defRPr/>
            </a:lvl3pPr>
            <a:lvl4pPr marL="2178050" indent="0">
              <a:buFontTx/>
              <a:buNone/>
              <a:defRPr/>
            </a:lvl4pPr>
            <a:lvl5pPr marL="2903855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EB8664E-2FB0-D92F-B4A3-E466599DA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173" y="1372479"/>
            <a:ext cx="14631987" cy="1676356"/>
          </a:xfrm>
        </p:spPr>
        <p:txBody>
          <a:bodyPr/>
          <a:lstStyle>
            <a:lvl1pPr marL="542925" indent="-542925">
              <a:buFont typeface="Wingdings" panose="05000000000000000000" pitchFamily="2" charset="2"/>
              <a:buChar char="Ø"/>
              <a:defRPr sz="4400"/>
            </a:lvl1pPr>
            <a:lvl2pPr marL="1177925" indent="-452755">
              <a:buFont typeface="Arial" panose="020B0604020202020204" pitchFamily="34" charset="0"/>
              <a:buChar char="•"/>
              <a:defRPr sz="3600"/>
            </a:lvl2pPr>
            <a:lvl3pPr marL="1814830" indent="-361950">
              <a:buFont typeface="Wingdings" panose="05000000000000000000" pitchFamily="2" charset="2"/>
              <a:buChar char="ü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4739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ppt背景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9175" cy="9247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F7623B9-E5E3-6345-679E-0A0DB528D2BC}"/>
              </a:ext>
            </a:extLst>
          </p:cNvPr>
          <p:cNvSpPr txBox="1"/>
          <p:nvPr userDrawn="1"/>
        </p:nvSpPr>
        <p:spPr>
          <a:xfrm>
            <a:off x="5615053" y="5868160"/>
            <a:ext cx="502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黑体" panose="02010609060101010101" pitchFamily="49" charset="-122"/>
                <a:ea typeface="黑体" panose="02010609060101010101" pitchFamily="49" charset="-122"/>
              </a:rPr>
              <a:t>章节标题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Franklin Gothic Medium" panose="020B06030201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Franklin Gothic Medium" panose="020B06030201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Franklin Gothic Medium" panose="020B06030201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Franklin Gothic Medium" panose="020B0603020102020204" pitchFamily="34" charset="0"/>
        </a:defRPr>
      </a:lvl5pPr>
      <a:lvl6pPr marL="725805" algn="ctr" rtl="0" eaLnBrk="1" fontAlgn="base" hangingPunct="1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Arial" panose="020B0604020202090204" pitchFamily="34" charset="0"/>
        </a:defRPr>
      </a:lvl6pPr>
      <a:lvl7pPr marL="1451610" algn="ctr" rtl="0" eaLnBrk="1" fontAlgn="base" hangingPunct="1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Arial" panose="020B0604020202090204" pitchFamily="34" charset="0"/>
        </a:defRPr>
      </a:lvl7pPr>
      <a:lvl8pPr marL="2177415" algn="ctr" rtl="0" eaLnBrk="1" fontAlgn="base" hangingPunct="1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Arial" panose="020B0604020202090204" pitchFamily="34" charset="0"/>
        </a:defRPr>
      </a:lvl8pPr>
      <a:lvl9pPr marL="2903220" algn="ctr" rtl="0" eaLnBrk="1" fontAlgn="base" hangingPunct="1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Arial" panose="020B0604020202090204" pitchFamily="34" charset="0"/>
        </a:defRPr>
      </a:lvl9pPr>
    </p:titleStyle>
    <p:bodyStyle>
      <a:lvl1pPr marL="542925" indent="-542925" algn="l" rtl="0" eaLnBrk="0" fontAlgn="base" hangingPunct="0">
        <a:spcBef>
          <a:spcPct val="20000"/>
        </a:spcBef>
        <a:spcAft>
          <a:spcPct val="0"/>
        </a:spcAft>
        <a:buChar char="•"/>
        <a:defRPr sz="5100">
          <a:solidFill>
            <a:schemeClr val="tx1"/>
          </a:solidFill>
          <a:latin typeface="+mn-lt"/>
          <a:ea typeface="+mn-ea"/>
          <a:cs typeface="+mn-cs"/>
        </a:defRPr>
      </a:lvl1pPr>
      <a:lvl2pPr marL="1177925" indent="-452755" algn="l" rtl="0" eaLnBrk="0" fontAlgn="base" hangingPunct="0">
        <a:spcBef>
          <a:spcPct val="20000"/>
        </a:spcBef>
        <a:spcAft>
          <a:spcPct val="0"/>
        </a:spcAft>
        <a:buChar char="–"/>
        <a:defRPr sz="4400">
          <a:solidFill>
            <a:schemeClr val="tx1"/>
          </a:solidFill>
          <a:latin typeface="+mn-lt"/>
        </a:defRPr>
      </a:lvl2pPr>
      <a:lvl3pPr marL="1814830" indent="-361950" algn="l" rtl="0" eaLnBrk="0" fontAlgn="base" hangingPunct="0"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</a:defRPr>
      </a:lvl3pPr>
      <a:lvl4pPr marL="2540000" indent="-3619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4pPr>
      <a:lvl5pPr marL="3265805" indent="-361950" algn="l" rtl="0" eaLnBrk="0" fontAlgn="base" hangingPunct="0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5pPr>
      <a:lvl6pPr marL="3992245" indent="-363220" algn="l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6pPr>
      <a:lvl7pPr marL="4718050" indent="-363220" algn="l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7pPr>
      <a:lvl8pPr marL="5443855" indent="-363220" algn="l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8pPr>
      <a:lvl9pPr marL="6169660" indent="-363220" algn="l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61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741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322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902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483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8063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644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6"/>
          <p:cNvSpPr/>
          <p:nvPr userDrawn="1"/>
        </p:nvSpPr>
        <p:spPr>
          <a:xfrm>
            <a:off x="0" y="6350"/>
            <a:ext cx="16259175" cy="9145588"/>
          </a:xfrm>
          <a:prstGeom prst="rect">
            <a:avLst/>
          </a:prstGeom>
          <a:blipFill rotWithShape="1">
            <a:blip r:embed="rId7">
              <a:alphaModFix amt="10001"/>
            </a:blip>
            <a:stretch>
              <a:fillRect/>
            </a:stretch>
          </a:blipFill>
          <a:ln w="25400">
            <a:noFill/>
          </a:ln>
        </p:spPr>
        <p:txBody>
          <a:bodyPr lIns="162533" tIns="81266" rIns="162533" bIns="81266" anchor="ctr"/>
          <a:lstStyle/>
          <a:p>
            <a:pPr lvl="0" algn="ctr" defTabSz="1624330"/>
            <a:endParaRPr lang="zh-CN" altLang="en-US" sz="3200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779463" y="1406526"/>
            <a:ext cx="14631987" cy="6789737"/>
          </a:xfrm>
          <a:prstGeom prst="rect">
            <a:avLst/>
          </a:prstGeom>
          <a:noFill/>
          <a:ln w="9525">
            <a:noFill/>
          </a:ln>
        </p:spPr>
        <p:txBody>
          <a:bodyPr lIns="145161" tIns="72581" rIns="145161" bIns="72581"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452120"/>
            <a:r>
              <a:rPr lang="zh-CN" altLang="en-US" dirty="0"/>
              <a:t>第二级</a:t>
            </a:r>
          </a:p>
          <a:p>
            <a:pPr lvl="2" indent="-361950"/>
            <a:r>
              <a:rPr lang="zh-CN" altLang="en-US" dirty="0"/>
              <a:t>第三级</a:t>
            </a:r>
          </a:p>
          <a:p>
            <a:pPr lvl="3" indent="-361950"/>
            <a:r>
              <a:rPr lang="zh-CN" altLang="en-US" dirty="0"/>
              <a:t>第四级</a:t>
            </a:r>
          </a:p>
          <a:p>
            <a:pPr lvl="4" indent="-361950"/>
            <a:r>
              <a:rPr lang="zh-CN" altLang="en-US" dirty="0"/>
              <a:t>第五级</a:t>
            </a:r>
          </a:p>
        </p:txBody>
      </p:sp>
      <p:pic>
        <p:nvPicPr>
          <p:cNvPr id="2052" name="图片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348788" y="55563"/>
            <a:ext cx="6627812" cy="13017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3" name="组合 53"/>
          <p:cNvGrpSpPr/>
          <p:nvPr userDrawn="1"/>
        </p:nvGrpSpPr>
        <p:grpSpPr>
          <a:xfrm>
            <a:off x="0" y="8626475"/>
            <a:ext cx="16303625" cy="504825"/>
            <a:chOff x="0" y="8626780"/>
            <a:chExt cx="16303830" cy="504000"/>
          </a:xfrm>
        </p:grpSpPr>
        <p:grpSp>
          <p:nvGrpSpPr>
            <p:cNvPr id="2054" name="组合 54"/>
            <p:cNvGrpSpPr/>
            <p:nvPr/>
          </p:nvGrpSpPr>
          <p:grpSpPr>
            <a:xfrm>
              <a:off x="0" y="8626780"/>
              <a:ext cx="16303830" cy="504000"/>
              <a:chOff x="0" y="8726342"/>
              <a:chExt cx="16303830" cy="50400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8726342"/>
                <a:ext cx="5041963" cy="504000"/>
              </a:xfrm>
              <a:prstGeom prst="rect">
                <a:avLst/>
              </a:prstGeom>
              <a:solidFill>
                <a:srgbClr val="176FB8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343592" y="8726342"/>
                <a:ext cx="10960238" cy="504000"/>
              </a:xfrm>
              <a:prstGeom prst="rect">
                <a:avLst/>
              </a:prstGeom>
              <a:solidFill>
                <a:srgbClr val="176FB8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358780" y="8660064"/>
              <a:ext cx="2160615" cy="431094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立志 诚毅 创新</a:t>
              </a: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15551346" y="8725044"/>
              <a:ext cx="307979" cy="30747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15257655" y="8725044"/>
              <a:ext cx="307979" cy="307472"/>
            </a:xfrm>
            <a:prstGeom prst="chevron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4940151" y="8725044"/>
              <a:ext cx="306391" cy="307472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 flipH="1">
            <a:off x="-23812" y="290513"/>
            <a:ext cx="631825" cy="823913"/>
          </a:xfrm>
          <a:prstGeom prst="rect">
            <a:avLst/>
          </a:prstGeom>
          <a:solidFill>
            <a:srgbClr val="17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75DF09C-FE7A-3B03-13B1-131B4CDC696F}"/>
              </a:ext>
            </a:extLst>
          </p:cNvPr>
          <p:cNvGrpSpPr/>
          <p:nvPr userDrawn="1"/>
        </p:nvGrpSpPr>
        <p:grpSpPr>
          <a:xfrm>
            <a:off x="841375" y="384175"/>
            <a:ext cx="6397625" cy="722630"/>
            <a:chOff x="873" y="1920"/>
            <a:chExt cx="10075" cy="1138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A41C1FC-CD32-9B53-CF49-354CF63B35A5}"/>
                </a:ext>
              </a:extLst>
            </p:cNvPr>
            <p:cNvSpPr/>
            <p:nvPr/>
          </p:nvSpPr>
          <p:spPr>
            <a:xfrm>
              <a:off x="2416" y="1920"/>
              <a:ext cx="8532" cy="1138"/>
            </a:xfrm>
            <a:prstGeom prst="parallelogram">
              <a:avLst/>
            </a:prstGeom>
            <a:solidFill>
              <a:srgbClr val="113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DCD7B70-EEBD-D424-0806-4A3CDD53AD95}"/>
                </a:ext>
              </a:extLst>
            </p:cNvPr>
            <p:cNvGrpSpPr/>
            <p:nvPr/>
          </p:nvGrpSpPr>
          <p:grpSpPr>
            <a:xfrm>
              <a:off x="873" y="1920"/>
              <a:ext cx="2430" cy="1138"/>
              <a:chOff x="873" y="1920"/>
              <a:chExt cx="2528" cy="1138"/>
            </a:xfrm>
          </p:grpSpPr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70AB7EF7-6EAD-3A01-46F9-65D205748822}"/>
                  </a:ext>
                </a:extLst>
              </p:cNvPr>
              <p:cNvSpPr/>
              <p:nvPr/>
            </p:nvSpPr>
            <p:spPr>
              <a:xfrm>
                <a:off x="873" y="1920"/>
                <a:ext cx="2528" cy="1138"/>
              </a:xfrm>
              <a:prstGeom prst="parallelogram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" name="文本框 18">
                <a:extLst>
                  <a:ext uri="{FF2B5EF4-FFF2-40B4-BE49-F238E27FC236}">
                    <a16:creationId xmlns:a16="http://schemas.microsoft.com/office/drawing/2014/main" id="{483CAB5B-E434-F5E7-2650-41CFD53EC021}"/>
                  </a:ext>
                </a:extLst>
              </p:cNvPr>
              <p:cNvSpPr txBox="1"/>
              <p:nvPr/>
            </p:nvSpPr>
            <p:spPr>
              <a:xfrm>
                <a:off x="919" y="2033"/>
                <a:ext cx="2481" cy="9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endParaRPr lang="zh-CN" altLang="en-US" sz="35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52" r:id="rId3"/>
    <p:sldLayoutId id="2147483653" r:id="rId4"/>
    <p:sldLayoutId id="2147483656" r:id="rId5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anose="020F0502020204030204" pitchFamily="34" charset="0"/>
        </a:defRPr>
      </a:lvl5pPr>
      <a:lvl6pPr marL="725805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anose="020F0502020204030204" pitchFamily="34" charset="0"/>
        </a:defRPr>
      </a:lvl6pPr>
      <a:lvl7pPr marL="145161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anose="020F0502020204030204" pitchFamily="34" charset="0"/>
        </a:defRPr>
      </a:lvl7pPr>
      <a:lvl8pPr marL="2177415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anose="020F0502020204030204" pitchFamily="34" charset="0"/>
        </a:defRPr>
      </a:lvl8pPr>
      <a:lvl9pPr marL="290322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542925" indent="-542925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77925" indent="-452755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1814830" indent="-3619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40000" indent="-3619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805" indent="-3619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992245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8050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3855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9660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61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741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322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902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483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8063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644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2AC3405-9F19-9ADB-5483-4DE47F5C6B63}"/>
              </a:ext>
            </a:extLst>
          </p:cNvPr>
          <p:cNvSpPr txBox="1"/>
          <p:nvPr/>
        </p:nvSpPr>
        <p:spPr>
          <a:xfrm>
            <a:off x="1271767" y="3277428"/>
            <a:ext cx="132584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Consolas" panose="020B0609020204030204" pitchFamily="49" charset="0"/>
                <a:ea typeface="黑体" panose="02010609060101010101" pitchFamily="49" charset="-122"/>
              </a:rPr>
              <a:t>计算机视觉应用开发与设计</a:t>
            </a:r>
            <a:endParaRPr lang="en-US" altLang="zh-CN" sz="5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algn="ctr"/>
            <a:endParaRPr lang="en-US" altLang="zh-CN" sz="5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algn="ctr"/>
            <a:r>
              <a:rPr lang="zh-CN" altLang="en-US" sz="4000" dirty="0">
                <a:latin typeface="Consolas" panose="020B0609020204030204" pitchFamily="49" charset="0"/>
                <a:ea typeface="黑体" panose="02010609060101010101" pitchFamily="49" charset="-122"/>
              </a:rPr>
              <a:t>实验一 </a:t>
            </a:r>
            <a:r>
              <a:rPr lang="en-US" altLang="zh-CN" sz="4000" dirty="0">
                <a:latin typeface="Consolas" panose="020B0609020204030204" pitchFamily="49" charset="0"/>
                <a:ea typeface="黑体" panose="02010609060101010101" pitchFamily="49" charset="-122"/>
              </a:rPr>
              <a:t>PyTorch</a:t>
            </a:r>
            <a:r>
              <a:rPr lang="zh-CN" altLang="en-US" sz="4000" dirty="0">
                <a:latin typeface="Consolas" panose="020B0609020204030204" pitchFamily="49" charset="0"/>
                <a:ea typeface="黑体" panose="02010609060101010101" pitchFamily="49" charset="-122"/>
              </a:rPr>
              <a:t>简介</a:t>
            </a:r>
            <a:endParaRPr lang="en-US" altLang="zh-CN" sz="40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CEE82D-C37C-B46D-CF84-FC0597CE67FE}"/>
              </a:ext>
            </a:extLst>
          </p:cNvPr>
          <p:cNvSpPr txBox="1"/>
          <p:nvPr/>
        </p:nvSpPr>
        <p:spPr>
          <a:xfrm>
            <a:off x="3118435" y="1224280"/>
            <a:ext cx="4603654" cy="527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实习期间各方职责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47ABC34-949F-4077-FACB-3097A9ADAE3D}"/>
              </a:ext>
            </a:extLst>
          </p:cNvPr>
          <p:cNvGrpSpPr/>
          <p:nvPr/>
        </p:nvGrpSpPr>
        <p:grpSpPr>
          <a:xfrm>
            <a:off x="841375" y="384175"/>
            <a:ext cx="6397625" cy="722630"/>
            <a:chOff x="873" y="1920"/>
            <a:chExt cx="10075" cy="1138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11B85707-5CC4-0EF1-387F-6BE52BA58F14}"/>
                </a:ext>
              </a:extLst>
            </p:cNvPr>
            <p:cNvSpPr/>
            <p:nvPr/>
          </p:nvSpPr>
          <p:spPr>
            <a:xfrm>
              <a:off x="2416" y="1920"/>
              <a:ext cx="8532" cy="1138"/>
            </a:xfrm>
            <a:prstGeom prst="parallelogram">
              <a:avLst/>
            </a:prstGeom>
            <a:solidFill>
              <a:srgbClr val="113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9ED942-7223-E33F-5452-F036A944AD44}"/>
                </a:ext>
              </a:extLst>
            </p:cNvPr>
            <p:cNvGrpSpPr/>
            <p:nvPr/>
          </p:nvGrpSpPr>
          <p:grpSpPr>
            <a:xfrm>
              <a:off x="873" y="1920"/>
              <a:ext cx="9678" cy="1138"/>
              <a:chOff x="873" y="1920"/>
              <a:chExt cx="10068" cy="1138"/>
            </a:xfrm>
          </p:grpSpPr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8AF0FF5F-9879-631C-6771-A1AC7D6C31D9}"/>
                  </a:ext>
                </a:extLst>
              </p:cNvPr>
              <p:cNvSpPr/>
              <p:nvPr/>
            </p:nvSpPr>
            <p:spPr>
              <a:xfrm>
                <a:off x="873" y="1920"/>
                <a:ext cx="2528" cy="1138"/>
              </a:xfrm>
              <a:prstGeom prst="parallelogram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3EF159C-D5E3-9432-1B32-1BA1DCD3182D}"/>
                  </a:ext>
                </a:extLst>
              </p:cNvPr>
              <p:cNvGrpSpPr/>
              <p:nvPr/>
            </p:nvGrpSpPr>
            <p:grpSpPr>
              <a:xfrm>
                <a:off x="919" y="2033"/>
                <a:ext cx="10022" cy="992"/>
                <a:chOff x="919" y="2033"/>
                <a:chExt cx="10022" cy="992"/>
              </a:xfrm>
            </p:grpSpPr>
            <p:sp>
              <p:nvSpPr>
                <p:cNvPr id="22" name="文本框 18">
                  <a:extLst>
                    <a:ext uri="{FF2B5EF4-FFF2-40B4-BE49-F238E27FC236}">
                      <a16:creationId xmlns:a16="http://schemas.microsoft.com/office/drawing/2014/main" id="{6BDADBA1-73C1-AD69-AD68-250BB0A13845}"/>
                    </a:ext>
                  </a:extLst>
                </p:cNvPr>
                <p:cNvSpPr txBox="1"/>
                <p:nvPr/>
              </p:nvSpPr>
              <p:spPr>
                <a:xfrm>
                  <a:off x="919" y="2033"/>
                  <a:ext cx="2481" cy="9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endParaRPr lang="zh-CN" altLang="en-US" sz="3500" b="1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363C676-AE11-4DCC-A49C-18042561F560}"/>
                    </a:ext>
                  </a:extLst>
                </p:cNvPr>
                <p:cNvSpPr txBox="1"/>
                <p:nvPr/>
              </p:nvSpPr>
              <p:spPr>
                <a:xfrm>
                  <a:off x="3399" y="2114"/>
                  <a:ext cx="7542" cy="79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ts val="3400"/>
                    </a:lnSpc>
                  </a:pPr>
                  <a:r>
                    <a:rPr lang="zh-CN" altLang="en-US" sz="28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计算机视觉应用开发与设计</a:t>
                  </a:r>
                  <a:endPara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7342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r>
              <a:rPr lang="zh-CN" altLang="en-US" dirty="0"/>
              <a:t>构建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890777" y="1220082"/>
            <a:ext cx="13791838" cy="7294305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Consolas" panose="020B0609020204030204" pitchFamily="49" charset="0"/>
              </a:rPr>
              <a:t>使用</a:t>
            </a:r>
            <a:r>
              <a:rPr lang="en-US" altLang="zh-CN" sz="2800" dirty="0">
                <a:latin typeface="Consolas" panose="020B0609020204030204" pitchFamily="49" charset="0"/>
              </a:rPr>
              <a:t>PyTorch</a:t>
            </a:r>
            <a:r>
              <a:rPr lang="zh-CN" altLang="en-US" sz="2800" dirty="0">
                <a:latin typeface="Consolas" panose="020B0609020204030204" pitchFamily="49" charset="0"/>
              </a:rPr>
              <a:t>内置</a:t>
            </a:r>
            <a:r>
              <a:rPr lang="en-US" altLang="zh-CN" sz="2800" dirty="0">
                <a:latin typeface="Consolas" panose="020B0609020204030204" pitchFamily="49" charset="0"/>
              </a:rPr>
              <a:t>(pre-loaded)</a:t>
            </a:r>
            <a:r>
              <a:rPr lang="zh-CN" altLang="en-US" sz="2800" dirty="0">
                <a:latin typeface="Consolas" panose="020B0609020204030204" pitchFamily="49" charset="0"/>
              </a:rPr>
              <a:t>的</a:t>
            </a:r>
            <a:r>
              <a:rPr lang="en-US" altLang="zh-CN" sz="2800" dirty="0">
                <a:latin typeface="Consolas" panose="020B0609020204030204" pitchFamily="49" charset="0"/>
              </a:rPr>
              <a:t>Dataset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Consolas" panose="020B0609020204030204" pitchFamily="49" charset="0"/>
              </a:rPr>
              <a:t>把</a:t>
            </a:r>
            <a:r>
              <a:rPr lang="en-US" altLang="zh-CN" sz="2800" dirty="0" err="1">
                <a:latin typeface="Consolas" panose="020B0609020204030204" pitchFamily="49" charset="0"/>
              </a:rPr>
              <a:t>FashionMNIST</a:t>
            </a:r>
            <a:r>
              <a:rPr lang="zh-CN" altLang="en-US" sz="2800" dirty="0">
                <a:latin typeface="Consolas" panose="020B0609020204030204" pitchFamily="49" charset="0"/>
              </a:rPr>
              <a:t>数据集下载到本地的</a:t>
            </a:r>
            <a:r>
              <a:rPr lang="en-US" altLang="zh-CN" sz="2800" dirty="0">
                <a:latin typeface="Consolas" panose="020B0609020204030204" pitchFamily="49" charset="0"/>
              </a:rPr>
              <a:t>data</a:t>
            </a:r>
            <a:r>
              <a:rPr lang="zh-CN" altLang="en-US" sz="2800" dirty="0">
                <a:latin typeface="Consolas" panose="020B0609020204030204" pitchFamily="49" charset="0"/>
              </a:rPr>
              <a:t>目录里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Consolas" panose="020B0609020204030204" pitchFamily="49" charset="0"/>
              </a:rPr>
              <a:t>https://github.com/zalandoresearch/fashion-mnist.git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Consolas" panose="020B0609020204030204" pitchFamily="49" charset="0"/>
              </a:rPr>
              <a:t>为下一步构建</a:t>
            </a:r>
            <a:r>
              <a:rPr lang="en-US" altLang="zh-CN" sz="2800" dirty="0">
                <a:latin typeface="Consolas" panose="020B0609020204030204" pitchFamily="49" charset="0"/>
              </a:rPr>
              <a:t>custom</a:t>
            </a:r>
            <a:r>
              <a:rPr lang="zh-CN" altLang="en-US" sz="2800" dirty="0">
                <a:latin typeface="Consolas" panose="020B0609020204030204" pitchFamily="49" charset="0"/>
              </a:rPr>
              <a:t>数据集做准备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import torch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from </a:t>
            </a:r>
            <a:r>
              <a:rPr lang="en-US" altLang="zh-CN" sz="2000" dirty="0" err="1">
                <a:latin typeface="Consolas" panose="020B0609020204030204" pitchFamily="49" charset="0"/>
              </a:rPr>
              <a:t>torchvision</a:t>
            </a:r>
            <a:r>
              <a:rPr lang="en-US" altLang="zh-CN" sz="2000" dirty="0">
                <a:latin typeface="Consolas" panose="020B0609020204030204" pitchFamily="49" charset="0"/>
              </a:rPr>
              <a:t> import datasets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from </a:t>
            </a:r>
            <a:r>
              <a:rPr lang="en-US" altLang="zh-CN" sz="2000" dirty="0" err="1">
                <a:latin typeface="Consolas" panose="020B0609020204030204" pitchFamily="49" charset="0"/>
              </a:rPr>
              <a:t>torchvision.transforms</a:t>
            </a:r>
            <a:r>
              <a:rPr lang="en-US" altLang="zh-CN" sz="2000" dirty="0">
                <a:latin typeface="Consolas" panose="020B0609020204030204" pitchFamily="49" charset="0"/>
              </a:rPr>
              <a:t> import </a:t>
            </a:r>
            <a:r>
              <a:rPr lang="en-US" altLang="zh-CN" sz="2000" dirty="0" err="1">
                <a:latin typeface="Consolas" panose="020B0609020204030204" pitchFamily="49" charset="0"/>
              </a:rPr>
              <a:t>ToTensor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training_data</a:t>
            </a:r>
            <a:r>
              <a:rPr lang="en-US" altLang="zh-CN" sz="2000" dirty="0"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latin typeface="Consolas" panose="020B0609020204030204" pitchFamily="49" charset="0"/>
              </a:rPr>
              <a:t>datasets.FashionMNIST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root="data",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train=True,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download=True,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transform=</a:t>
            </a:r>
            <a:r>
              <a:rPr lang="en-US" altLang="zh-CN" sz="2000" dirty="0" err="1">
                <a:latin typeface="Consolas" panose="020B0609020204030204" pitchFamily="49" charset="0"/>
              </a:rPr>
              <a:t>ToTensor</a:t>
            </a:r>
            <a:r>
              <a:rPr lang="en-US" altLang="zh-CN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)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test_data</a:t>
            </a:r>
            <a:r>
              <a:rPr lang="en-US" altLang="zh-CN" sz="2000" dirty="0"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latin typeface="Consolas" panose="020B0609020204030204" pitchFamily="49" charset="0"/>
              </a:rPr>
              <a:t>datasets.FashionMNIST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root="data",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train=False,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download=True,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transform=</a:t>
            </a:r>
            <a:r>
              <a:rPr lang="en-US" altLang="zh-CN" sz="2000" dirty="0" err="1">
                <a:latin typeface="Consolas" panose="020B0609020204030204" pitchFamily="49" charset="0"/>
              </a:rPr>
              <a:t>ToTensor</a:t>
            </a:r>
            <a:r>
              <a:rPr lang="en-US" altLang="zh-CN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99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r>
              <a:rPr lang="zh-CN" altLang="en-US" dirty="0"/>
              <a:t>构建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814579" y="1238607"/>
            <a:ext cx="13791838" cy="7171194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Consolas" panose="020B0609020204030204" pitchFamily="49" charset="0"/>
              </a:rPr>
              <a:t>创建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custom Dataset</a:t>
            </a:r>
            <a:r>
              <a:rPr lang="zh-CN" altLang="en-US" sz="2800" dirty="0">
                <a:latin typeface="Consolas" panose="020B0609020204030204" pitchFamily="49" charset="0"/>
              </a:rPr>
              <a:t>，必须实现三个函数：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__, __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__, __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getitem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__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Consolas" panose="020B0609020204030204" pitchFamily="49" charset="0"/>
              </a:rPr>
              <a:t>在</a:t>
            </a:r>
            <a:r>
              <a:rPr lang="en-US" altLang="zh-CN" sz="2800" dirty="0">
                <a:latin typeface="Consolas" panose="020B0609020204030204" pitchFamily="49" charset="0"/>
              </a:rPr>
              <a:t>__</a:t>
            </a:r>
            <a:r>
              <a:rPr lang="en-US" altLang="zh-CN" sz="2800" dirty="0" err="1">
                <a:latin typeface="Consolas" panose="020B0609020204030204" pitchFamily="49" charset="0"/>
              </a:rPr>
              <a:t>getitem</a:t>
            </a:r>
            <a:r>
              <a:rPr lang="en-US" altLang="zh-CN" sz="2800" dirty="0">
                <a:latin typeface="Consolas" panose="020B0609020204030204" pitchFamily="49" charset="0"/>
              </a:rPr>
              <a:t>__</a:t>
            </a:r>
            <a:r>
              <a:rPr lang="zh-CN" altLang="en-US" sz="2800" dirty="0">
                <a:latin typeface="Consolas" panose="020B0609020204030204" pitchFamily="49" charset="0"/>
              </a:rPr>
              <a:t>里同时返回数据和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label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信息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Consolas" panose="020B0609020204030204" pitchFamily="49" charset="0"/>
              </a:rPr>
              <a:t>PyTorch</a:t>
            </a:r>
            <a:r>
              <a:rPr lang="zh-CN" altLang="en-US" sz="2800" dirty="0">
                <a:latin typeface="Consolas" panose="020B0609020204030204" pitchFamily="49" charset="0"/>
              </a:rPr>
              <a:t>会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自动</a:t>
            </a:r>
            <a:r>
              <a:rPr lang="zh-CN" altLang="en-US" sz="2800" dirty="0">
                <a:latin typeface="Consolas" panose="020B0609020204030204" pitchFamily="49" charset="0"/>
              </a:rPr>
              <a:t>对数据做</a:t>
            </a:r>
            <a:r>
              <a:rPr lang="en-US" altLang="zh-CN" sz="2800" dirty="0">
                <a:latin typeface="Consolas" panose="020B0609020204030204" pitchFamily="49" charset="0"/>
              </a:rPr>
              <a:t>batch</a:t>
            </a:r>
            <a:r>
              <a:rPr lang="zh-CN" altLang="en-US" sz="2800" dirty="0">
                <a:latin typeface="Consolas" panose="020B0609020204030204" pitchFamily="49" charset="0"/>
              </a:rPr>
              <a:t>操作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zh-CN" altLang="en-US" sz="2800" dirty="0">
                <a:latin typeface="Consolas" panose="020B0609020204030204" pitchFamily="49" charset="0"/>
              </a:rPr>
              <a:t>增加</a:t>
            </a:r>
            <a:r>
              <a:rPr lang="en-US" altLang="zh-CN" sz="2800" dirty="0">
                <a:latin typeface="Consolas" panose="020B0609020204030204" pitchFamily="49" charset="0"/>
              </a:rPr>
              <a:t>batch</a:t>
            </a:r>
            <a:r>
              <a:rPr lang="zh-CN" altLang="en-US" sz="2800" dirty="0">
                <a:latin typeface="Consolas" panose="020B0609020204030204" pitchFamily="49" charset="0"/>
              </a:rPr>
              <a:t>的维度</a:t>
            </a:r>
            <a:r>
              <a:rPr lang="en-US" altLang="zh-CN" sz="2800" dirty="0">
                <a:latin typeface="Consolas" panose="020B0609020204030204" pitchFamily="49" charset="0"/>
              </a:rPr>
              <a:t>)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import </a:t>
            </a:r>
            <a:r>
              <a:rPr lang="en-US" altLang="zh-CN" sz="2000" dirty="0" err="1">
                <a:latin typeface="Consolas" panose="020B0609020204030204" pitchFamily="49" charset="0"/>
              </a:rPr>
              <a:t>os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import pandas as pd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from </a:t>
            </a:r>
            <a:r>
              <a:rPr lang="en-US" altLang="zh-CN" sz="2000" dirty="0" err="1">
                <a:latin typeface="Consolas" panose="020B0609020204030204" pitchFamily="49" charset="0"/>
              </a:rPr>
              <a:t>torch.utils.data</a:t>
            </a:r>
            <a:r>
              <a:rPr lang="en-US" altLang="zh-CN" sz="2000" dirty="0">
                <a:latin typeface="Consolas" panose="020B0609020204030204" pitchFamily="49" charset="0"/>
              </a:rPr>
              <a:t> import Dataset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from torchvision.io import </a:t>
            </a:r>
            <a:r>
              <a:rPr lang="en-US" altLang="zh-CN" sz="2000" dirty="0" err="1">
                <a:latin typeface="Consolas" panose="020B0609020204030204" pitchFamily="49" charset="0"/>
              </a:rPr>
              <a:t>read_image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class </a:t>
            </a:r>
            <a:r>
              <a:rPr lang="en-US" altLang="zh-CN" sz="2000" dirty="0" err="1">
                <a:latin typeface="Consolas" panose="020B0609020204030204" pitchFamily="49" charset="0"/>
              </a:rPr>
              <a:t>CustomImageDataset</a:t>
            </a:r>
            <a:r>
              <a:rPr lang="en-US" altLang="zh-CN" sz="2000" dirty="0">
                <a:latin typeface="Consolas" panose="020B0609020204030204" pitchFamily="49" charset="0"/>
              </a:rPr>
              <a:t>(Dataset):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def __</a:t>
            </a:r>
            <a:r>
              <a:rPr lang="en-US" altLang="zh-CN" sz="2000" dirty="0" err="1">
                <a:latin typeface="Consolas" panose="020B0609020204030204" pitchFamily="49" charset="0"/>
              </a:rPr>
              <a:t>init</a:t>
            </a:r>
            <a:r>
              <a:rPr lang="en-US" altLang="zh-CN" sz="2000" dirty="0">
                <a:latin typeface="Consolas" panose="020B0609020204030204" pitchFamily="49" charset="0"/>
              </a:rPr>
              <a:t>__(self, </a:t>
            </a:r>
            <a:r>
              <a:rPr lang="en-US" altLang="zh-CN" sz="2000" dirty="0" err="1">
                <a:latin typeface="Consolas" panose="020B0609020204030204" pitchFamily="49" charset="0"/>
              </a:rPr>
              <a:t>annotations_file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en-US" altLang="zh-CN" sz="2000" dirty="0" err="1">
                <a:latin typeface="Consolas" panose="020B0609020204030204" pitchFamily="49" charset="0"/>
              </a:rPr>
              <a:t>img_dir</a:t>
            </a:r>
            <a:r>
              <a:rPr lang="en-US" altLang="zh-CN" sz="2000" dirty="0"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</a:t>
            </a:r>
            <a:r>
              <a:rPr lang="en-US" altLang="zh-CN" sz="2000" dirty="0" err="1">
                <a:latin typeface="Consolas" panose="020B0609020204030204" pitchFamily="49" charset="0"/>
              </a:rPr>
              <a:t>self.img_labels</a:t>
            </a:r>
            <a:r>
              <a:rPr lang="en-US" altLang="zh-CN" sz="2000" dirty="0"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latin typeface="Consolas" panose="020B0609020204030204" pitchFamily="49" charset="0"/>
              </a:rPr>
              <a:t>pd.read_csv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</a:rPr>
              <a:t>annotations_file</a:t>
            </a:r>
            <a:r>
              <a:rPr lang="en-US" altLang="zh-CN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</a:t>
            </a:r>
            <a:r>
              <a:rPr lang="en-US" altLang="zh-CN" sz="2000" dirty="0" err="1">
                <a:latin typeface="Consolas" panose="020B0609020204030204" pitchFamily="49" charset="0"/>
              </a:rPr>
              <a:t>self.img_dir</a:t>
            </a:r>
            <a:r>
              <a:rPr lang="en-US" altLang="zh-CN" sz="2000" dirty="0"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latin typeface="Consolas" panose="020B0609020204030204" pitchFamily="49" charset="0"/>
              </a:rPr>
              <a:t>img_dir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def __</a:t>
            </a:r>
            <a:r>
              <a:rPr lang="en-US" altLang="zh-CN" sz="2000" dirty="0" err="1">
                <a:latin typeface="Consolas" panose="020B0609020204030204" pitchFamily="49" charset="0"/>
              </a:rPr>
              <a:t>len</a:t>
            </a:r>
            <a:r>
              <a:rPr lang="en-US" altLang="zh-CN" sz="2000" dirty="0">
                <a:latin typeface="Consolas" panose="020B0609020204030204" pitchFamily="49" charset="0"/>
              </a:rPr>
              <a:t>__(self):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return </a:t>
            </a:r>
            <a:r>
              <a:rPr lang="en-US" altLang="zh-CN" sz="2000" dirty="0" err="1">
                <a:latin typeface="Consolas" panose="020B0609020204030204" pitchFamily="49" charset="0"/>
              </a:rPr>
              <a:t>len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</a:rPr>
              <a:t>self.img_labels</a:t>
            </a:r>
            <a:r>
              <a:rPr lang="en-US" altLang="zh-CN" sz="2000" dirty="0">
                <a:latin typeface="Consolas" panose="020B0609020204030204" pitchFamily="49" charset="0"/>
              </a:rPr>
              <a:t>)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    def __</a:t>
            </a:r>
            <a:r>
              <a:rPr lang="en-US" altLang="zh-CN" sz="2000" dirty="0" err="1">
                <a:latin typeface="Consolas" panose="020B0609020204030204" pitchFamily="49" charset="0"/>
              </a:rPr>
              <a:t>getitem</a:t>
            </a:r>
            <a:r>
              <a:rPr lang="en-US" altLang="zh-CN" sz="2000" dirty="0">
                <a:latin typeface="Consolas" panose="020B0609020204030204" pitchFamily="49" charset="0"/>
              </a:rPr>
              <a:t>__(self, </a:t>
            </a:r>
            <a:r>
              <a:rPr lang="en-US" altLang="zh-CN" sz="2000" dirty="0" err="1">
                <a:latin typeface="Consolas" panose="020B0609020204030204" pitchFamily="49" charset="0"/>
              </a:rPr>
              <a:t>idx</a:t>
            </a:r>
            <a:r>
              <a:rPr lang="en-US" altLang="zh-CN" sz="2000" dirty="0"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</a:t>
            </a:r>
            <a:r>
              <a:rPr lang="en-US" altLang="zh-CN" sz="2000" dirty="0" err="1">
                <a:latin typeface="Consolas" panose="020B0609020204030204" pitchFamily="49" charset="0"/>
              </a:rPr>
              <a:t>img_path</a:t>
            </a:r>
            <a:r>
              <a:rPr lang="en-US" altLang="zh-CN" sz="2000" dirty="0"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latin typeface="Consolas" panose="020B0609020204030204" pitchFamily="49" charset="0"/>
              </a:rPr>
              <a:t>os.path.join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</a:rPr>
              <a:t>self.img_dir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en-US" altLang="zh-CN" sz="2000" dirty="0" err="1">
                <a:latin typeface="Consolas" panose="020B0609020204030204" pitchFamily="49" charset="0"/>
              </a:rPr>
              <a:t>self.img_labels.iloc</a:t>
            </a:r>
            <a:r>
              <a:rPr lang="en-US" altLang="zh-CN" sz="2000" dirty="0">
                <a:latin typeface="Consolas" panose="020B0609020204030204" pitchFamily="49" charset="0"/>
              </a:rPr>
              <a:t>[</a:t>
            </a:r>
            <a:r>
              <a:rPr lang="en-US" altLang="zh-CN" sz="2000" dirty="0" err="1">
                <a:latin typeface="Consolas" panose="020B0609020204030204" pitchFamily="49" charset="0"/>
              </a:rPr>
              <a:t>idx</a:t>
            </a:r>
            <a:r>
              <a:rPr lang="en-US" altLang="zh-CN" sz="2000" dirty="0">
                <a:latin typeface="Consolas" panose="020B0609020204030204" pitchFamily="49" charset="0"/>
              </a:rPr>
              <a:t>, 0])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image = </a:t>
            </a:r>
            <a:r>
              <a:rPr lang="en-US" altLang="zh-CN" sz="2000" dirty="0" err="1">
                <a:latin typeface="Consolas" panose="020B0609020204030204" pitchFamily="49" charset="0"/>
              </a:rPr>
              <a:t>read_image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</a:rPr>
              <a:t>img_path</a:t>
            </a:r>
            <a:r>
              <a:rPr lang="en-US" altLang="zh-CN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label = </a:t>
            </a:r>
            <a:r>
              <a:rPr lang="en-US" altLang="zh-CN" sz="2000" dirty="0" err="1">
                <a:latin typeface="Consolas" panose="020B0609020204030204" pitchFamily="49" charset="0"/>
              </a:rPr>
              <a:t>self.img_labels.iloc</a:t>
            </a:r>
            <a:r>
              <a:rPr lang="en-US" altLang="zh-CN" sz="2000" dirty="0">
                <a:latin typeface="Consolas" panose="020B0609020204030204" pitchFamily="49" charset="0"/>
              </a:rPr>
              <a:t>[</a:t>
            </a:r>
            <a:r>
              <a:rPr lang="en-US" altLang="zh-CN" sz="2000" dirty="0" err="1">
                <a:latin typeface="Consolas" panose="020B0609020204030204" pitchFamily="49" charset="0"/>
              </a:rPr>
              <a:t>idx</a:t>
            </a:r>
            <a:r>
              <a:rPr lang="en-US" altLang="zh-CN" sz="2000" dirty="0">
                <a:latin typeface="Consolas" panose="020B0609020204030204" pitchFamily="49" charset="0"/>
              </a:rPr>
              <a:t>, 1]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	 return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image, label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0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DataLoader</a:t>
            </a:r>
            <a:r>
              <a:rPr lang="zh-CN" altLang="en-US" dirty="0"/>
              <a:t>构建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814579" y="1238607"/>
            <a:ext cx="13791838" cy="2923877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实例化一个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</a:rPr>
              <a:t>dataset</a:t>
            </a:r>
            <a:r>
              <a:rPr lang="zh-CN" altLang="en-US" sz="2400" dirty="0">
                <a:latin typeface="Consolas" panose="020B0609020204030204" pitchFamily="49" charset="0"/>
              </a:rPr>
              <a:t>，比如说</a:t>
            </a:r>
            <a:r>
              <a:rPr lang="en-US" altLang="zh-CN" sz="2400" dirty="0" err="1">
                <a:latin typeface="Consolas" panose="020B0609020204030204" pitchFamily="49" charset="0"/>
              </a:rPr>
              <a:t>training_data</a:t>
            </a:r>
            <a:r>
              <a:rPr lang="zh-CN" altLang="en-US" sz="2400" dirty="0">
                <a:latin typeface="Consolas" panose="020B0609020204030204" pitchFamily="49" charset="0"/>
              </a:rPr>
              <a:t>对象；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</a:rPr>
              <a:t>DIY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onsolas" panose="020B0609020204030204" pitchFamily="49" charset="0"/>
              </a:rPr>
              <a:t>https://research.zalando.com/project/fashion_mnist/fashion_mnist/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Consolas" panose="020B0609020204030204" pitchFamily="49" charset="0"/>
              </a:rPr>
              <a:t>通过</a:t>
            </a:r>
            <a:r>
              <a:rPr lang="en-US" altLang="zh-CN" sz="2400" dirty="0">
                <a:latin typeface="Consolas" panose="020B0609020204030204" pitchFamily="49" charset="0"/>
              </a:rPr>
              <a:t>DataLoader</a:t>
            </a:r>
            <a:r>
              <a:rPr lang="zh-CN" altLang="en-US" sz="2400" dirty="0">
                <a:latin typeface="Consolas" panose="020B0609020204030204" pitchFamily="49" charset="0"/>
              </a:rPr>
              <a:t>对数据做</a:t>
            </a:r>
            <a:r>
              <a:rPr lang="en-US" altLang="zh-CN" sz="2400" dirty="0">
                <a:latin typeface="Consolas" panose="020B0609020204030204" pitchFamily="49" charset="0"/>
              </a:rPr>
              <a:t>batch</a:t>
            </a:r>
            <a:r>
              <a:rPr lang="zh-CN" altLang="en-US" sz="2400" dirty="0">
                <a:latin typeface="Consolas" panose="020B0609020204030204" pitchFamily="49" charset="0"/>
              </a:rPr>
              <a:t>，随机化等操作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from </a:t>
            </a:r>
            <a:r>
              <a:rPr lang="en-US" altLang="zh-CN" sz="2400" dirty="0" err="1">
                <a:latin typeface="Consolas" panose="020B0609020204030204" pitchFamily="49" charset="0"/>
              </a:rPr>
              <a:t>torch.utils.data</a:t>
            </a:r>
            <a:r>
              <a:rPr lang="en-US" altLang="zh-CN" sz="2400" dirty="0">
                <a:latin typeface="Consolas" panose="020B0609020204030204" pitchFamily="49" charset="0"/>
              </a:rPr>
              <a:t> import DataLoader</a:t>
            </a: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train_dataloader</a:t>
            </a:r>
            <a:r>
              <a:rPr lang="en-US" altLang="zh-CN" sz="2400" dirty="0">
                <a:latin typeface="Consolas" panose="020B0609020204030204" pitchFamily="49" charset="0"/>
              </a:rPr>
              <a:t> = DataLoader(</a:t>
            </a:r>
            <a:r>
              <a:rPr lang="en-US" altLang="zh-CN" sz="2400" dirty="0" err="1">
                <a:latin typeface="Consolas" panose="020B0609020204030204" pitchFamily="49" charset="0"/>
              </a:rPr>
              <a:t>training_data</a:t>
            </a:r>
            <a:r>
              <a:rPr lang="en-US" altLang="zh-CN" sz="2400" dirty="0">
                <a:latin typeface="Consolas" panose="020B0609020204030204" pitchFamily="49" charset="0"/>
              </a:rPr>
              <a:t>,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</a:rPr>
              <a:t>=64, shuffle=True</a:t>
            </a:r>
            <a:r>
              <a:rPr lang="en-US" altLang="zh-CN" sz="2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test_dataloader</a:t>
            </a:r>
            <a:r>
              <a:rPr lang="en-US" altLang="zh-CN" sz="2400" dirty="0">
                <a:latin typeface="Consolas" panose="020B0609020204030204" pitchFamily="49" charset="0"/>
              </a:rPr>
              <a:t> = DataLoader(</a:t>
            </a:r>
            <a:r>
              <a:rPr lang="en-US" altLang="zh-CN" sz="2400" dirty="0" err="1">
                <a:latin typeface="Consolas" panose="020B0609020204030204" pitchFamily="49" charset="0"/>
              </a:rPr>
              <a:t>test_data</a:t>
            </a:r>
            <a:r>
              <a:rPr lang="en-US" altLang="zh-CN" sz="2400" dirty="0">
                <a:latin typeface="Consolas" panose="020B0609020204030204" pitchFamily="49" charset="0"/>
              </a:rPr>
              <a:t>,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</a:rPr>
              <a:t>=64, shuffle=True</a:t>
            </a:r>
            <a:r>
              <a:rPr lang="en-US" altLang="zh-CN" sz="2400" dirty="0">
                <a:latin typeface="Consolas" panose="020B0609020204030204" pitchFamily="49" charset="0"/>
              </a:rPr>
              <a:t>)</a:t>
            </a:r>
            <a:endParaRPr lang="zh-CN" altLang="en-US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3E562B-5EB4-73B0-1F09-4268D569068C}"/>
              </a:ext>
            </a:extLst>
          </p:cNvPr>
          <p:cNvSpPr txBox="1"/>
          <p:nvPr/>
        </p:nvSpPr>
        <p:spPr>
          <a:xfrm>
            <a:off x="814579" y="4365464"/>
            <a:ext cx="13791838" cy="4031873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迭代读取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DataLoader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里的数据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import </a:t>
            </a:r>
            <a:r>
              <a:rPr lang="en-US" altLang="zh-CN" sz="2400" dirty="0" err="1">
                <a:latin typeface="Consolas" panose="020B0609020204030204" pitchFamily="49" charset="0"/>
              </a:rPr>
              <a:t>matplotlib.pyplot</a:t>
            </a:r>
            <a:r>
              <a:rPr lang="en-US" altLang="zh-CN" sz="2400" dirty="0">
                <a:latin typeface="Consolas" panose="020B0609020204030204" pitchFamily="49" charset="0"/>
              </a:rPr>
              <a:t> as </a:t>
            </a:r>
            <a:r>
              <a:rPr lang="en-US" altLang="zh-CN" sz="2400" dirty="0" err="1">
                <a:latin typeface="Consolas" panose="020B0609020204030204" pitchFamily="49" charset="0"/>
              </a:rPr>
              <a:t>plt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train_features</a:t>
            </a:r>
            <a:r>
              <a:rPr lang="en-US" altLang="zh-CN" sz="2400" dirty="0">
                <a:latin typeface="Consolas" panose="020B0609020204030204" pitchFamily="49" charset="0"/>
              </a:rPr>
              <a:t>, </a:t>
            </a:r>
            <a:r>
              <a:rPr lang="en-US" altLang="zh-CN" sz="2400" dirty="0" err="1">
                <a:latin typeface="Consolas" panose="020B0609020204030204" pitchFamily="49" charset="0"/>
              </a:rPr>
              <a:t>train_labels</a:t>
            </a:r>
            <a:r>
              <a:rPr lang="en-US" altLang="zh-CN" sz="2400" dirty="0">
                <a:latin typeface="Consolas" panose="020B0609020204030204" pitchFamily="49" charset="0"/>
              </a:rPr>
              <a:t> = next(</a:t>
            </a:r>
            <a:r>
              <a:rPr lang="en-US" altLang="zh-CN" sz="2400" dirty="0" err="1">
                <a:latin typeface="Consolas" panose="020B0609020204030204" pitchFamily="49" charset="0"/>
              </a:rPr>
              <a:t>iter</a:t>
            </a:r>
            <a:r>
              <a:rPr lang="en-US" altLang="zh-CN" sz="2400" dirty="0"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</a:rPr>
              <a:t>train_dataloader</a:t>
            </a:r>
            <a:r>
              <a:rPr lang="en-US" altLang="zh-CN" sz="2400" dirty="0"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</a:rPr>
              <a:t>f"Feature</a:t>
            </a:r>
            <a:r>
              <a:rPr lang="en-US" altLang="zh-CN" sz="2400" dirty="0">
                <a:latin typeface="Consolas" panose="020B0609020204030204" pitchFamily="49" charset="0"/>
              </a:rPr>
              <a:t> batch shape: {</a:t>
            </a:r>
            <a:r>
              <a:rPr lang="en-US" altLang="zh-CN" sz="2400" dirty="0" err="1">
                <a:latin typeface="Consolas" panose="020B0609020204030204" pitchFamily="49" charset="0"/>
              </a:rPr>
              <a:t>train_features.size</a:t>
            </a:r>
            <a:r>
              <a:rPr lang="en-US" altLang="zh-CN" sz="2400" dirty="0">
                <a:latin typeface="Consolas" panose="020B0609020204030204" pitchFamily="49" charset="0"/>
              </a:rPr>
              <a:t>()}")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</a:rPr>
              <a:t>f"Labels</a:t>
            </a:r>
            <a:r>
              <a:rPr lang="en-US" altLang="zh-CN" sz="2400" dirty="0">
                <a:latin typeface="Consolas" panose="020B0609020204030204" pitchFamily="49" charset="0"/>
              </a:rPr>
              <a:t> batch shape: {</a:t>
            </a:r>
            <a:r>
              <a:rPr lang="en-US" altLang="zh-CN" sz="2400" dirty="0" err="1">
                <a:latin typeface="Consolas" panose="020B0609020204030204" pitchFamily="49" charset="0"/>
              </a:rPr>
              <a:t>train_labels.size</a:t>
            </a:r>
            <a:r>
              <a:rPr lang="en-US" altLang="zh-CN" sz="2400" dirty="0">
                <a:latin typeface="Consolas" panose="020B0609020204030204" pitchFamily="49" charset="0"/>
              </a:rPr>
              <a:t>()}")</a:t>
            </a: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img</a:t>
            </a:r>
            <a:r>
              <a:rPr lang="en-US" altLang="zh-CN" sz="2400" dirty="0"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latin typeface="Consolas" panose="020B0609020204030204" pitchFamily="49" charset="0"/>
              </a:rPr>
              <a:t>train_features</a:t>
            </a:r>
            <a:r>
              <a:rPr lang="en-US" altLang="zh-CN" sz="2400" dirty="0">
                <a:latin typeface="Consolas" panose="020B0609020204030204" pitchFamily="49" charset="0"/>
              </a:rPr>
              <a:t>[0].squeeze()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label = </a:t>
            </a:r>
            <a:r>
              <a:rPr lang="en-US" altLang="zh-CN" sz="2400" dirty="0" err="1">
                <a:latin typeface="Consolas" panose="020B0609020204030204" pitchFamily="49" charset="0"/>
              </a:rPr>
              <a:t>train_labels</a:t>
            </a:r>
            <a:r>
              <a:rPr lang="en-US" altLang="zh-CN" sz="2400" dirty="0">
                <a:latin typeface="Consolas" panose="020B0609020204030204" pitchFamily="49" charset="0"/>
              </a:rPr>
              <a:t>[0]</a:t>
            </a: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plt.imshow</a:t>
            </a:r>
            <a:r>
              <a:rPr lang="en-US" altLang="zh-CN" sz="2400" dirty="0"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</a:rPr>
              <a:t>img</a:t>
            </a:r>
            <a:r>
              <a:rPr lang="en-US" altLang="zh-CN" sz="2400" dirty="0">
                <a:latin typeface="Consolas" panose="020B0609020204030204" pitchFamily="49" charset="0"/>
              </a:rPr>
              <a:t>, </a:t>
            </a:r>
            <a:r>
              <a:rPr lang="en-US" altLang="zh-CN" sz="2400" dirty="0" err="1">
                <a:latin typeface="Consolas" panose="020B0609020204030204" pitchFamily="49" charset="0"/>
              </a:rPr>
              <a:t>cmap</a:t>
            </a:r>
            <a:r>
              <a:rPr lang="en-US" altLang="zh-CN" sz="2400" dirty="0">
                <a:latin typeface="Consolas" panose="020B0609020204030204" pitchFamily="49" charset="0"/>
              </a:rPr>
              <a:t>="gray")</a:t>
            </a: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plt.show</a:t>
            </a:r>
            <a:r>
              <a:rPr lang="en-US" altLang="zh-CN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</a:rPr>
              <a:t>f"Label</a:t>
            </a:r>
            <a:r>
              <a:rPr lang="en-US" altLang="zh-CN" sz="2400" dirty="0">
                <a:latin typeface="Consolas" panose="020B0609020204030204" pitchFamily="49" charset="0"/>
              </a:rPr>
              <a:t>: {label}")</a:t>
            </a:r>
            <a:endParaRPr lang="zh-CN" altLang="en-US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2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1375" y="384175"/>
            <a:ext cx="6397625" cy="722630"/>
            <a:chOff x="873" y="1920"/>
            <a:chExt cx="10075" cy="1138"/>
          </a:xfrm>
        </p:grpSpPr>
        <p:sp>
          <p:nvSpPr>
            <p:cNvPr id="7" name="平行四边形 6"/>
            <p:cNvSpPr/>
            <p:nvPr/>
          </p:nvSpPr>
          <p:spPr>
            <a:xfrm>
              <a:off x="2416" y="1920"/>
              <a:ext cx="8532" cy="1138"/>
            </a:xfrm>
            <a:prstGeom prst="parallelogram">
              <a:avLst/>
            </a:prstGeom>
            <a:solidFill>
              <a:srgbClr val="113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73" y="1920"/>
              <a:ext cx="9678" cy="1138"/>
              <a:chOff x="873" y="1920"/>
              <a:chExt cx="10068" cy="1138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873" y="1920"/>
                <a:ext cx="2528" cy="1138"/>
              </a:xfrm>
              <a:prstGeom prst="parallelogram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919" y="2033"/>
                <a:ext cx="10022" cy="992"/>
                <a:chOff x="919" y="2033"/>
                <a:chExt cx="10022" cy="992"/>
              </a:xfrm>
            </p:grpSpPr>
            <p:sp>
              <p:nvSpPr>
                <p:cNvPr id="15" name="文本框 18"/>
                <p:cNvSpPr txBox="1"/>
                <p:nvPr/>
              </p:nvSpPr>
              <p:spPr>
                <a:xfrm>
                  <a:off x="919" y="2033"/>
                  <a:ext cx="2481" cy="9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endParaRPr lang="zh-CN" altLang="en-US" sz="3500" b="1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3399" y="2114"/>
                  <a:ext cx="7542" cy="79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ts val="3400"/>
                    </a:lnSpc>
                  </a:pPr>
                  <a:r>
                    <a:rPr lang="zh-CN" altLang="en-US" sz="2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提纲</a:t>
                  </a:r>
                </a:p>
              </p:txBody>
            </p: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3B8681C-DA6F-DC17-B3CF-3B8BDAB12BDD}"/>
              </a:ext>
            </a:extLst>
          </p:cNvPr>
          <p:cNvSpPr txBox="1"/>
          <p:nvPr/>
        </p:nvSpPr>
        <p:spPr>
          <a:xfrm>
            <a:off x="841375" y="1905864"/>
            <a:ext cx="83549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Consolas" panose="020B0609020204030204" pitchFamily="49" charset="0"/>
                <a:ea typeface="黑体" panose="02010609060101010101" pitchFamily="49" charset="-122"/>
              </a:rPr>
              <a:t>实验主要内容</a:t>
            </a:r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PyTorch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环境安装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Tensors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使用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Datasets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和</a:t>
            </a: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DataLoaders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构建模型</a:t>
            </a:r>
            <a:endParaRPr lang="en-US" altLang="zh-CN" sz="3200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优化模型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保存和读取模型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719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构建模型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814579" y="1238607"/>
            <a:ext cx="13791838" cy="6740307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onsolas" panose="020B0609020204030204" pitchFamily="49" charset="0"/>
              </a:rPr>
              <a:t>构建</a:t>
            </a:r>
            <a:r>
              <a:rPr lang="en-US" altLang="zh-CN" sz="2400" dirty="0">
                <a:latin typeface="Consolas" panose="020B0609020204030204" pitchFamily="49" charset="0"/>
              </a:rPr>
              <a:t>neural network</a:t>
            </a:r>
            <a:r>
              <a:rPr lang="zh-CN" altLang="en-US" sz="2400" dirty="0">
                <a:latin typeface="Consolas" panose="020B0609020204030204" pitchFamily="49" charset="0"/>
              </a:rPr>
              <a:t>，分以下三步：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Consolas" panose="020B0609020204030204" pitchFamily="49" charset="0"/>
              </a:rPr>
              <a:t>subclassing </a:t>
            </a:r>
            <a:r>
              <a:rPr lang="en-US" altLang="zh-CN" sz="2400" dirty="0" err="1">
                <a:latin typeface="Consolas" panose="020B0609020204030204" pitchFamily="49" charset="0"/>
              </a:rPr>
              <a:t>nn.Module</a:t>
            </a:r>
            <a:r>
              <a:rPr lang="zh-CN" altLang="en-US" sz="2400" dirty="0">
                <a:latin typeface="Consolas" panose="020B0609020204030204" pitchFamily="49" charset="0"/>
              </a:rPr>
              <a:t>，定义一个子类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Consolas" panose="020B0609020204030204" pitchFamily="49" charset="0"/>
              </a:rPr>
              <a:t>在</a:t>
            </a:r>
            <a:r>
              <a:rPr lang="en-US" altLang="zh-CN" sz="2400" dirty="0">
                <a:latin typeface="Consolas" panose="020B0609020204030204" pitchFamily="49" charset="0"/>
              </a:rPr>
              <a:t>__</a:t>
            </a:r>
            <a:r>
              <a:rPr lang="en-US" altLang="zh-CN" sz="2400" dirty="0" err="1">
                <a:latin typeface="Consolas" panose="020B0609020204030204" pitchFamily="49" charset="0"/>
              </a:rPr>
              <a:t>init</a:t>
            </a:r>
            <a:r>
              <a:rPr lang="en-US" altLang="zh-CN" sz="2400" dirty="0">
                <a:latin typeface="Consolas" panose="020B0609020204030204" pitchFamily="49" charset="0"/>
              </a:rPr>
              <a:t>__</a:t>
            </a:r>
            <a:r>
              <a:rPr lang="zh-CN" altLang="en-US" sz="2400" dirty="0">
                <a:latin typeface="Consolas" panose="020B0609020204030204" pitchFamily="49" charset="0"/>
              </a:rPr>
              <a:t>函数里初始化所有的</a:t>
            </a:r>
            <a:r>
              <a:rPr lang="en-US" altLang="zh-CN" sz="2400" dirty="0">
                <a:latin typeface="Consolas" panose="020B0609020204030204" pitchFamily="49" charset="0"/>
              </a:rPr>
              <a:t>layers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Consolas" panose="020B0609020204030204" pitchFamily="49" charset="0"/>
              </a:rPr>
              <a:t>在</a:t>
            </a:r>
            <a:r>
              <a:rPr lang="en-US" altLang="zh-CN" sz="2400" dirty="0">
                <a:latin typeface="Consolas" panose="020B0609020204030204" pitchFamily="49" charset="0"/>
              </a:rPr>
              <a:t>forward</a:t>
            </a:r>
            <a:r>
              <a:rPr lang="zh-CN" altLang="en-US" sz="2400" dirty="0">
                <a:latin typeface="Consolas" panose="020B0609020204030204" pitchFamily="49" charset="0"/>
              </a:rPr>
              <a:t>方法里实现对于输入数据的前向操作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class </a:t>
            </a:r>
            <a:r>
              <a:rPr lang="en-US" altLang="zh-CN" sz="2000" dirty="0" err="1">
                <a:latin typeface="Consolas" panose="020B0609020204030204" pitchFamily="49" charset="0"/>
              </a:rPr>
              <a:t>NeuralNetwork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</a:rPr>
              <a:t>nn.Module</a:t>
            </a:r>
            <a:r>
              <a:rPr lang="en-US" altLang="zh-CN" sz="2000" dirty="0"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def __</a:t>
            </a:r>
            <a:r>
              <a:rPr lang="en-US" altLang="zh-CN" sz="2000" dirty="0" err="1">
                <a:latin typeface="Consolas" panose="020B0609020204030204" pitchFamily="49" charset="0"/>
              </a:rPr>
              <a:t>init</a:t>
            </a:r>
            <a:r>
              <a:rPr lang="en-US" altLang="zh-CN" sz="2000" dirty="0">
                <a:latin typeface="Consolas" panose="020B0609020204030204" pitchFamily="49" charset="0"/>
              </a:rPr>
              <a:t>__(self):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super().__</a:t>
            </a:r>
            <a:r>
              <a:rPr lang="en-US" altLang="zh-CN" sz="2000" dirty="0" err="1">
                <a:latin typeface="Consolas" panose="020B0609020204030204" pitchFamily="49" charset="0"/>
              </a:rPr>
              <a:t>init</a:t>
            </a:r>
            <a:r>
              <a:rPr lang="en-US" altLang="zh-CN" sz="2000" dirty="0">
                <a:latin typeface="Consolas" panose="020B0609020204030204" pitchFamily="49" charset="0"/>
              </a:rPr>
              <a:t>__()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</a:t>
            </a:r>
            <a:r>
              <a:rPr lang="en-US" altLang="zh-CN" sz="2000" dirty="0" err="1">
                <a:latin typeface="Consolas" panose="020B0609020204030204" pitchFamily="49" charset="0"/>
              </a:rPr>
              <a:t>self.flatten</a:t>
            </a:r>
            <a:r>
              <a:rPr lang="en-US" altLang="zh-CN" sz="2000" dirty="0"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latin typeface="Consolas" panose="020B0609020204030204" pitchFamily="49" charset="0"/>
              </a:rPr>
              <a:t>nn.Flatten</a:t>
            </a:r>
            <a:r>
              <a:rPr lang="en-US" altLang="zh-CN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</a:t>
            </a:r>
            <a:r>
              <a:rPr lang="en-US" altLang="zh-CN" sz="2000" dirty="0" err="1">
                <a:latin typeface="Consolas" panose="020B0609020204030204" pitchFamily="49" charset="0"/>
              </a:rPr>
              <a:t>self.linear_relu_stack</a:t>
            </a:r>
            <a:r>
              <a:rPr lang="en-US" altLang="zh-CN" sz="2000" dirty="0"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latin typeface="Consolas" panose="020B0609020204030204" pitchFamily="49" charset="0"/>
              </a:rPr>
              <a:t>nn.Sequential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    </a:t>
            </a:r>
            <a:r>
              <a:rPr lang="en-US" altLang="zh-CN" sz="2000" dirty="0" err="1">
                <a:latin typeface="Consolas" panose="020B0609020204030204" pitchFamily="49" charset="0"/>
              </a:rPr>
              <a:t>nn.Linear</a:t>
            </a:r>
            <a:r>
              <a:rPr lang="en-US" altLang="zh-CN" sz="2000" dirty="0">
                <a:latin typeface="Consolas" panose="020B0609020204030204" pitchFamily="49" charset="0"/>
              </a:rPr>
              <a:t>(28*28, 512),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    </a:t>
            </a:r>
            <a:r>
              <a:rPr lang="en-US" altLang="zh-CN" sz="2000" dirty="0" err="1">
                <a:latin typeface="Consolas" panose="020B0609020204030204" pitchFamily="49" charset="0"/>
              </a:rPr>
              <a:t>nn.ReLU</a:t>
            </a:r>
            <a:r>
              <a:rPr lang="en-US" altLang="zh-CN" sz="2000" dirty="0">
                <a:latin typeface="Consolas" panose="020B0609020204030204" pitchFamily="49" charset="0"/>
              </a:rPr>
              <a:t>(),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    </a:t>
            </a:r>
            <a:r>
              <a:rPr lang="en-US" altLang="zh-CN" sz="2000" dirty="0" err="1">
                <a:latin typeface="Consolas" panose="020B0609020204030204" pitchFamily="49" charset="0"/>
              </a:rPr>
              <a:t>nn.Linear</a:t>
            </a:r>
            <a:r>
              <a:rPr lang="en-US" altLang="zh-CN" sz="2000" dirty="0">
                <a:latin typeface="Consolas" panose="020B0609020204030204" pitchFamily="49" charset="0"/>
              </a:rPr>
              <a:t>(512, 512),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    </a:t>
            </a:r>
            <a:r>
              <a:rPr lang="en-US" altLang="zh-CN" sz="2000" dirty="0" err="1">
                <a:latin typeface="Consolas" panose="020B0609020204030204" pitchFamily="49" charset="0"/>
              </a:rPr>
              <a:t>nn.ReLU</a:t>
            </a:r>
            <a:r>
              <a:rPr lang="en-US" altLang="zh-CN" sz="2000" dirty="0">
                <a:latin typeface="Consolas" panose="020B0609020204030204" pitchFamily="49" charset="0"/>
              </a:rPr>
              <a:t>(),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    </a:t>
            </a:r>
            <a:r>
              <a:rPr lang="en-US" altLang="zh-CN" sz="2000" dirty="0" err="1">
                <a:latin typeface="Consolas" panose="020B0609020204030204" pitchFamily="49" charset="0"/>
              </a:rPr>
              <a:t>nn.Linear</a:t>
            </a:r>
            <a:r>
              <a:rPr lang="en-US" altLang="zh-CN" sz="2000" dirty="0">
                <a:latin typeface="Consolas" panose="020B0609020204030204" pitchFamily="49" charset="0"/>
              </a:rPr>
              <a:t>(512, 10),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)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x = </a:t>
            </a:r>
            <a:r>
              <a:rPr lang="en-US" altLang="zh-CN" sz="2000" dirty="0" err="1">
                <a:latin typeface="Consolas" panose="020B0609020204030204" pitchFamily="49" charset="0"/>
              </a:rPr>
              <a:t>self.flatten</a:t>
            </a:r>
            <a:r>
              <a:rPr lang="en-US" altLang="zh-CN" sz="2000" dirty="0">
                <a:latin typeface="Consolas" panose="020B0609020204030204" pitchFamily="49" charset="0"/>
              </a:rPr>
              <a:t>(x)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logits = </a:t>
            </a:r>
            <a:r>
              <a:rPr lang="en-US" altLang="zh-CN" sz="2000" dirty="0" err="1">
                <a:latin typeface="Consolas" panose="020B0609020204030204" pitchFamily="49" charset="0"/>
              </a:rPr>
              <a:t>self.linear_relu_stack</a:t>
            </a:r>
            <a:r>
              <a:rPr lang="en-US" altLang="zh-CN" sz="2000" dirty="0">
                <a:latin typeface="Consolas" panose="020B0609020204030204" pitchFamily="49" charset="0"/>
              </a:rPr>
              <a:t>(x)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        return logits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26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构建模型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509787" y="1448676"/>
            <a:ext cx="13791838" cy="6370975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onsolas" panose="020B0609020204030204" pitchFamily="49" charset="0"/>
              </a:rPr>
              <a:t>实例化一个</a:t>
            </a:r>
            <a:r>
              <a:rPr lang="en-US" altLang="zh-CN" sz="2400" dirty="0" err="1">
                <a:latin typeface="Consolas" panose="020B0609020204030204" pitchFamily="49" charset="0"/>
              </a:rPr>
              <a:t>NeuralNetwork</a:t>
            </a:r>
            <a:r>
              <a:rPr lang="en-US" altLang="zh-CN" sz="2400" dirty="0">
                <a:latin typeface="Consolas" panose="020B0609020204030204" pitchFamily="49" charset="0"/>
              </a:rPr>
              <a:t>,</a:t>
            </a:r>
            <a:r>
              <a:rPr lang="zh-CN" altLang="en-US" sz="2400" dirty="0">
                <a:latin typeface="Consolas" panose="020B0609020204030204" pitchFamily="49" charset="0"/>
              </a:rPr>
              <a:t>将其放到合适的</a:t>
            </a:r>
            <a:r>
              <a:rPr lang="en-US" altLang="zh-CN" sz="2400" dirty="0">
                <a:latin typeface="Consolas" panose="020B0609020204030204" pitchFamily="49" charset="0"/>
              </a:rPr>
              <a:t>device</a:t>
            </a:r>
            <a:r>
              <a:rPr lang="zh-CN" altLang="en-US" sz="2400" dirty="0">
                <a:latin typeface="Consolas" panose="020B0609020204030204" pitchFamily="49" charset="0"/>
              </a:rPr>
              <a:t>上，并且打印网络结构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device = "cuda" if </a:t>
            </a:r>
            <a:r>
              <a:rPr lang="en-US" altLang="zh-CN" sz="2400" dirty="0" err="1">
                <a:latin typeface="Consolas" panose="020B0609020204030204" pitchFamily="49" charset="0"/>
              </a:rPr>
              <a:t>torch.cuda.is_available</a:t>
            </a:r>
            <a:r>
              <a:rPr lang="en-US" altLang="zh-CN" sz="2400" dirty="0">
                <a:latin typeface="Consolas" panose="020B0609020204030204" pitchFamily="49" charset="0"/>
              </a:rPr>
              <a:t>() else "</a:t>
            </a:r>
            <a:r>
              <a:rPr lang="en-US" altLang="zh-CN" sz="2400" dirty="0" err="1">
                <a:latin typeface="Consolas" panose="020B0609020204030204" pitchFamily="49" charset="0"/>
              </a:rPr>
              <a:t>cpu</a:t>
            </a:r>
            <a:r>
              <a:rPr lang="en-US" altLang="zh-CN" sz="2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</a:rPr>
              <a:t>f"Using</a:t>
            </a:r>
            <a:r>
              <a:rPr lang="en-US" altLang="zh-CN" sz="2400" dirty="0">
                <a:latin typeface="Consolas" panose="020B0609020204030204" pitchFamily="49" charset="0"/>
              </a:rPr>
              <a:t> {device} device")</a:t>
            </a: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model = </a:t>
            </a:r>
            <a:r>
              <a:rPr lang="en-US" altLang="zh-CN" sz="2400" dirty="0" err="1">
                <a:latin typeface="Consolas" panose="020B0609020204030204" pitchFamily="49" charset="0"/>
              </a:rPr>
              <a:t>NeuralNetwork</a:t>
            </a:r>
            <a:r>
              <a:rPr lang="en-US" altLang="zh-CN" sz="2400" dirty="0">
                <a:latin typeface="Consolas" panose="020B0609020204030204" pitchFamily="49" charset="0"/>
              </a:rPr>
              <a:t>().to(device)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print(model)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for name, param in </a:t>
            </a:r>
            <a:r>
              <a:rPr lang="en-US" altLang="zh-CN" sz="2400" dirty="0" err="1">
                <a:latin typeface="Consolas" panose="020B0609020204030204" pitchFamily="49" charset="0"/>
              </a:rPr>
              <a:t>model.named_parameters</a:t>
            </a:r>
            <a:r>
              <a:rPr lang="en-US" altLang="zh-CN" sz="2400" dirty="0">
                <a:latin typeface="Consolas" panose="020B0609020204030204" pitchFamily="49" charset="0"/>
              </a:rPr>
              <a:t>():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    print(</a:t>
            </a:r>
            <a:r>
              <a:rPr lang="en-US" altLang="zh-CN" sz="2400" dirty="0" err="1">
                <a:latin typeface="Consolas" panose="020B0609020204030204" pitchFamily="49" charset="0"/>
              </a:rPr>
              <a:t>f"Layer</a:t>
            </a:r>
            <a:r>
              <a:rPr lang="en-US" altLang="zh-CN" sz="2400" dirty="0">
                <a:latin typeface="Consolas" panose="020B0609020204030204" pitchFamily="49" charset="0"/>
              </a:rPr>
              <a:t>: {name} | Size: {</a:t>
            </a:r>
            <a:r>
              <a:rPr lang="en-US" altLang="zh-CN" sz="2400" dirty="0" err="1">
                <a:latin typeface="Consolas" panose="020B0609020204030204" pitchFamily="49" charset="0"/>
              </a:rPr>
              <a:t>param.size</a:t>
            </a:r>
            <a:r>
              <a:rPr lang="en-US" altLang="zh-CN" sz="2400" dirty="0">
                <a:latin typeface="Consolas" panose="020B0609020204030204" pitchFamily="49" charset="0"/>
              </a:rPr>
              <a:t>()} | Values : {param[:2]} \n")</a:t>
            </a: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onsolas" panose="020B0609020204030204" pitchFamily="49" charset="0"/>
              </a:rPr>
              <a:t>采用随机的数据对网络前向操作进行测试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X = </a:t>
            </a:r>
            <a:r>
              <a:rPr lang="en-US" altLang="zh-CN" sz="2400" dirty="0" err="1">
                <a:latin typeface="Consolas" panose="020B0609020204030204" pitchFamily="49" charset="0"/>
              </a:rPr>
              <a:t>torch.rand</a:t>
            </a:r>
            <a:r>
              <a:rPr lang="en-US" altLang="zh-CN" sz="2400" dirty="0">
                <a:latin typeface="Consolas" panose="020B0609020204030204" pitchFamily="49" charset="0"/>
              </a:rPr>
              <a:t>(1, 28, 28, device=device)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logits = model(X)</a:t>
            </a: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pred_probab</a:t>
            </a:r>
            <a:r>
              <a:rPr lang="en-US" altLang="zh-CN" sz="2400" dirty="0"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latin typeface="Consolas" panose="020B0609020204030204" pitchFamily="49" charset="0"/>
              </a:rPr>
              <a:t>nn.Softmax</a:t>
            </a:r>
            <a:r>
              <a:rPr lang="en-US" altLang="zh-CN" sz="2400" dirty="0">
                <a:latin typeface="Consolas" panose="020B0609020204030204" pitchFamily="49" charset="0"/>
              </a:rPr>
              <a:t>(dim=1)(logits)</a:t>
            </a: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y_pred</a:t>
            </a:r>
            <a:r>
              <a:rPr lang="en-US" altLang="zh-CN" sz="2400" dirty="0"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latin typeface="Consolas" panose="020B0609020204030204" pitchFamily="49" charset="0"/>
              </a:rPr>
              <a:t>pred_probab.argmax</a:t>
            </a:r>
            <a:r>
              <a:rPr lang="en-US" altLang="zh-CN" sz="2400" dirty="0">
                <a:latin typeface="Consolas" panose="020B0609020204030204" pitchFamily="49" charset="0"/>
              </a:rPr>
              <a:t>(1)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</a:rPr>
              <a:t>f"Predicted</a:t>
            </a:r>
            <a:r>
              <a:rPr lang="en-US" altLang="zh-CN" sz="2400" dirty="0">
                <a:latin typeface="Consolas" panose="020B0609020204030204" pitchFamily="49" charset="0"/>
              </a:rPr>
              <a:t> class: {</a:t>
            </a:r>
            <a:r>
              <a:rPr lang="en-US" altLang="zh-CN" sz="2400" dirty="0" err="1">
                <a:latin typeface="Consolas" panose="020B0609020204030204" pitchFamily="49" charset="0"/>
              </a:rPr>
              <a:t>y_pred</a:t>
            </a:r>
            <a:r>
              <a:rPr lang="en-US" altLang="zh-CN" sz="2400" dirty="0">
                <a:latin typeface="Consolas" panose="020B0609020204030204" pitchFamily="49" charset="0"/>
              </a:rPr>
              <a:t>}")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76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1375" y="384175"/>
            <a:ext cx="6397625" cy="722630"/>
            <a:chOff x="873" y="1920"/>
            <a:chExt cx="10075" cy="1138"/>
          </a:xfrm>
        </p:grpSpPr>
        <p:sp>
          <p:nvSpPr>
            <p:cNvPr id="7" name="平行四边形 6"/>
            <p:cNvSpPr/>
            <p:nvPr/>
          </p:nvSpPr>
          <p:spPr>
            <a:xfrm>
              <a:off x="2416" y="1920"/>
              <a:ext cx="8532" cy="1138"/>
            </a:xfrm>
            <a:prstGeom prst="parallelogram">
              <a:avLst/>
            </a:prstGeom>
            <a:solidFill>
              <a:srgbClr val="113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73" y="1920"/>
              <a:ext cx="9678" cy="1138"/>
              <a:chOff x="873" y="1920"/>
              <a:chExt cx="10068" cy="1138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873" y="1920"/>
                <a:ext cx="2528" cy="1138"/>
              </a:xfrm>
              <a:prstGeom prst="parallelogram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919" y="2033"/>
                <a:ext cx="10022" cy="992"/>
                <a:chOff x="919" y="2033"/>
                <a:chExt cx="10022" cy="992"/>
              </a:xfrm>
            </p:grpSpPr>
            <p:sp>
              <p:nvSpPr>
                <p:cNvPr id="15" name="文本框 18"/>
                <p:cNvSpPr txBox="1"/>
                <p:nvPr/>
              </p:nvSpPr>
              <p:spPr>
                <a:xfrm>
                  <a:off x="919" y="2033"/>
                  <a:ext cx="2481" cy="9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endParaRPr lang="zh-CN" altLang="en-US" sz="3500" b="1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3399" y="2114"/>
                  <a:ext cx="7542" cy="79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ts val="3400"/>
                    </a:lnSpc>
                  </a:pPr>
                  <a:r>
                    <a:rPr lang="zh-CN" altLang="en-US" sz="2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提纲</a:t>
                  </a:r>
                </a:p>
              </p:txBody>
            </p: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3B8681C-DA6F-DC17-B3CF-3B8BDAB12BDD}"/>
              </a:ext>
            </a:extLst>
          </p:cNvPr>
          <p:cNvSpPr txBox="1"/>
          <p:nvPr/>
        </p:nvSpPr>
        <p:spPr>
          <a:xfrm>
            <a:off x="841375" y="1905864"/>
            <a:ext cx="83549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Consolas" panose="020B0609020204030204" pitchFamily="49" charset="0"/>
                <a:ea typeface="黑体" panose="02010609060101010101" pitchFamily="49" charset="-122"/>
              </a:rPr>
              <a:t>实验主要内容</a:t>
            </a:r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PyTorch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环境安装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Tensors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使用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Datasets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和</a:t>
            </a: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DataLoaders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优化模型</a:t>
            </a:r>
            <a:endParaRPr lang="en-US" altLang="zh-CN" sz="3200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保存和读取模型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198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509787" y="1448676"/>
            <a:ext cx="13791838" cy="5632311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onsolas" panose="020B0609020204030204" pitchFamily="49" charset="0"/>
              </a:rPr>
              <a:t>设置一些网络优化过程中的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超参数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Consolas" panose="020B0609020204030204" pitchFamily="49" charset="0"/>
              </a:rPr>
              <a:t>epochs</a:t>
            </a:r>
            <a:r>
              <a:rPr lang="zh-CN" altLang="en-US" sz="2400" dirty="0">
                <a:latin typeface="Consolas" panose="020B0609020204030204" pitchFamily="49" charset="0"/>
              </a:rPr>
              <a:t>数目：迭代整个数据集的次数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Consolas" panose="020B0609020204030204" pitchFamily="49" charset="0"/>
              </a:rPr>
              <a:t>batch_size</a:t>
            </a:r>
            <a:r>
              <a:rPr lang="zh-CN" altLang="en-US" sz="2400" dirty="0">
                <a:latin typeface="Consolas" panose="020B0609020204030204" pitchFamily="49" charset="0"/>
              </a:rPr>
              <a:t>：每次网络参数更新，前向过程送给网络的样本个数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onsolas" panose="020B0609020204030204" pitchFamily="49" charset="0"/>
              </a:rPr>
              <a:t>学习率</a:t>
            </a:r>
            <a:r>
              <a:rPr lang="en-US" altLang="zh-CN" sz="2400" dirty="0">
                <a:latin typeface="Consolas" panose="020B0609020204030204" pitchFamily="49" charset="0"/>
              </a:rPr>
              <a:t>learning rate</a:t>
            </a:r>
            <a:r>
              <a:rPr lang="zh-CN" altLang="en-US" sz="2400" dirty="0">
                <a:latin typeface="Consolas" panose="020B0609020204030204" pitchFamily="49" charset="0"/>
              </a:rPr>
              <a:t>：每个</a:t>
            </a:r>
            <a:r>
              <a:rPr lang="en-US" altLang="zh-CN" sz="2400" dirty="0">
                <a:latin typeface="Consolas" panose="020B0609020204030204" pitchFamily="49" charset="0"/>
              </a:rPr>
              <a:t>batch/epoch</a:t>
            </a:r>
            <a:r>
              <a:rPr lang="zh-CN" altLang="en-US" sz="2400" dirty="0">
                <a:latin typeface="Consolas" panose="020B0609020204030204" pitchFamily="49" charset="0"/>
              </a:rPr>
              <a:t>对模型参数的更新程度</a:t>
            </a:r>
            <a:r>
              <a:rPr lang="en-US" altLang="zh-CN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latin typeface="Consolas" panose="020B0609020204030204" pitchFamily="49" charset="0"/>
              </a:rPr>
              <a:t>步长</a:t>
            </a:r>
            <a:r>
              <a:rPr lang="en-US" altLang="zh-CN" sz="2400" dirty="0">
                <a:latin typeface="Consolas" panose="020B0609020204030204" pitchFamily="49" charset="0"/>
              </a:rPr>
              <a:t>)</a:t>
            </a: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learning_rate</a:t>
            </a:r>
            <a:r>
              <a:rPr lang="en-US" altLang="zh-CN" sz="2400" dirty="0">
                <a:latin typeface="Consolas" panose="020B0609020204030204" pitchFamily="49" charset="0"/>
              </a:rPr>
              <a:t> = 1e-3</a:t>
            </a: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batch_size</a:t>
            </a:r>
            <a:r>
              <a:rPr lang="en-US" altLang="zh-CN" sz="2400" dirty="0">
                <a:latin typeface="Consolas" panose="020B0609020204030204" pitchFamily="49" charset="0"/>
              </a:rPr>
              <a:t> = 64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epochs = 5</a:t>
            </a: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onsolas" panose="020B0609020204030204" pitchFamily="49" charset="0"/>
                <a:ea typeface="黑体" panose="02010609060101010101" pitchFamily="49" charset="-122"/>
              </a:rPr>
              <a:t>损失函数：多分类直接采用交叉熵损失函数</a:t>
            </a:r>
            <a:endParaRPr lang="en-US" altLang="zh-CN" sz="2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r>
              <a:rPr lang="en-US" altLang="zh-CN" sz="2400" dirty="0">
                <a:latin typeface="Consolas" panose="020B0609020204030204" pitchFamily="49" charset="0"/>
                <a:ea typeface="黑体" panose="02010609060101010101" pitchFamily="49" charset="-122"/>
              </a:rPr>
              <a:t># Initialize the loss function</a:t>
            </a:r>
          </a:p>
          <a:p>
            <a:r>
              <a:rPr lang="en-US" altLang="zh-CN" sz="2400" dirty="0" err="1">
                <a:latin typeface="Consolas" panose="020B0609020204030204" pitchFamily="49" charset="0"/>
                <a:ea typeface="黑体" panose="02010609060101010101" pitchFamily="49" charset="-122"/>
              </a:rPr>
              <a:t>loss_fn</a:t>
            </a:r>
            <a:r>
              <a:rPr lang="en-US" altLang="zh-CN" sz="2400" dirty="0">
                <a:latin typeface="Consolas" panose="020B0609020204030204" pitchFamily="49" charset="0"/>
                <a:ea typeface="黑体" panose="02010609060101010101" pitchFamily="49" charset="-122"/>
              </a:rPr>
              <a:t> = </a:t>
            </a:r>
            <a:r>
              <a:rPr lang="en-US" altLang="zh-CN" sz="2400" dirty="0" err="1">
                <a:latin typeface="Consolas" panose="020B0609020204030204" pitchFamily="49" charset="0"/>
                <a:ea typeface="黑体" panose="02010609060101010101" pitchFamily="49" charset="-122"/>
              </a:rPr>
              <a:t>nn.CrossEntropyLoss</a:t>
            </a:r>
            <a:r>
              <a:rPr lang="en-US" altLang="zh-CN" sz="2400" dirty="0">
                <a:latin typeface="Consolas" panose="020B0609020204030204" pitchFamily="49" charset="0"/>
                <a:ea typeface="黑体" panose="02010609060101010101" pitchFamily="49" charset="-122"/>
              </a:rPr>
              <a:t>()</a:t>
            </a:r>
          </a:p>
          <a:p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onsolas" panose="020B0609020204030204" pitchFamily="49" charset="0"/>
              </a:rPr>
              <a:t>优化器：采用随机梯度下降的方法，</a:t>
            </a:r>
            <a:r>
              <a:rPr lang="en-US" altLang="zh-CN" sz="2400" dirty="0">
                <a:latin typeface="Consolas" panose="020B0609020204030204" pitchFamily="49" charset="0"/>
              </a:rPr>
              <a:t>SGD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optimizer = </a:t>
            </a:r>
            <a:r>
              <a:rPr lang="en-US" altLang="zh-CN" sz="2400" dirty="0" err="1">
                <a:latin typeface="Consolas" panose="020B0609020204030204" pitchFamily="49" charset="0"/>
              </a:rPr>
              <a:t>torch.optim.SGD</a:t>
            </a:r>
            <a:r>
              <a:rPr lang="en-US" altLang="zh-CN" sz="2400" dirty="0"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</a:rPr>
              <a:t>model.parameters</a:t>
            </a:r>
            <a:r>
              <a:rPr lang="en-US" altLang="zh-CN" sz="2400" dirty="0">
                <a:latin typeface="Consolas" panose="020B0609020204030204" pitchFamily="49" charset="0"/>
              </a:rPr>
              <a:t>(), </a:t>
            </a:r>
            <a:r>
              <a:rPr lang="en-US" altLang="zh-CN" sz="2400" dirty="0" err="1">
                <a:latin typeface="Consolas" panose="020B0609020204030204" pitchFamily="49" charset="0"/>
              </a:rPr>
              <a:t>lr</a:t>
            </a:r>
            <a:r>
              <a:rPr lang="en-US" altLang="zh-CN" sz="2400" dirty="0">
                <a:latin typeface="Consolas" panose="020B0609020204030204" pitchFamily="49" charset="0"/>
              </a:rPr>
              <a:t>=</a:t>
            </a:r>
            <a:r>
              <a:rPr lang="en-US" altLang="zh-CN" sz="2400" dirty="0" err="1">
                <a:latin typeface="Consolas" panose="020B0609020204030204" pitchFamily="49" charset="0"/>
              </a:rPr>
              <a:t>learning_rate</a:t>
            </a:r>
            <a:r>
              <a:rPr lang="en-US" altLang="zh-CN" sz="2400" dirty="0">
                <a:latin typeface="Consolas" panose="020B0609020204030204" pitchFamily="49" charset="0"/>
              </a:rPr>
              <a:t>)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2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662183" y="1601072"/>
            <a:ext cx="13791838" cy="6555641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</a:rPr>
              <a:t>def </a:t>
            </a:r>
            <a:r>
              <a:rPr lang="en-US" altLang="zh-CN" sz="2800" dirty="0" err="1">
                <a:latin typeface="Consolas" panose="020B0609020204030204" pitchFamily="49" charset="0"/>
              </a:rPr>
              <a:t>train_loop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latin typeface="Consolas" panose="020B0609020204030204" pitchFamily="49" charset="0"/>
              </a:rPr>
              <a:t>dataloader</a:t>
            </a:r>
            <a:r>
              <a:rPr lang="en-US" altLang="zh-CN" sz="2800" dirty="0">
                <a:latin typeface="Consolas" panose="020B0609020204030204" pitchFamily="49" charset="0"/>
              </a:rPr>
              <a:t>, model, </a:t>
            </a:r>
            <a:r>
              <a:rPr lang="en-US" altLang="zh-CN" sz="2800" dirty="0" err="1">
                <a:latin typeface="Consolas" panose="020B0609020204030204" pitchFamily="49" charset="0"/>
              </a:rPr>
              <a:t>loss_fn</a:t>
            </a:r>
            <a:r>
              <a:rPr lang="en-US" altLang="zh-CN" sz="2800" dirty="0">
                <a:latin typeface="Consolas" panose="020B0609020204030204" pitchFamily="49" charset="0"/>
              </a:rPr>
              <a:t>, optimizer):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size = </a:t>
            </a:r>
            <a:r>
              <a:rPr lang="en-US" altLang="zh-CN" sz="2800" dirty="0" err="1">
                <a:latin typeface="Consolas" panose="020B0609020204030204" pitchFamily="49" charset="0"/>
              </a:rPr>
              <a:t>len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latin typeface="Consolas" panose="020B0609020204030204" pitchFamily="49" charset="0"/>
              </a:rPr>
              <a:t>dataloader.dataset</a:t>
            </a:r>
            <a:r>
              <a:rPr lang="en-US" altLang="zh-CN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for batch, (X, y) in enumerate(</a:t>
            </a:r>
            <a:r>
              <a:rPr lang="en-US" altLang="zh-CN" sz="2800" dirty="0" err="1">
                <a:latin typeface="Consolas" panose="020B0609020204030204" pitchFamily="49" charset="0"/>
              </a:rPr>
              <a:t>dataloader</a:t>
            </a:r>
            <a:r>
              <a:rPr lang="en-US" altLang="zh-CN" sz="2800" dirty="0"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</a:t>
            </a:r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# Compute prediction and loss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pred = model(X)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loss = </a:t>
            </a:r>
            <a:r>
              <a:rPr lang="en-US" altLang="zh-CN" sz="2800" dirty="0" err="1">
                <a:latin typeface="Consolas" panose="020B0609020204030204" pitchFamily="49" charset="0"/>
              </a:rPr>
              <a:t>loss_fn</a:t>
            </a:r>
            <a:r>
              <a:rPr lang="en-US" altLang="zh-CN" sz="2800" dirty="0">
                <a:latin typeface="Consolas" panose="020B0609020204030204" pitchFamily="49" charset="0"/>
              </a:rPr>
              <a:t>(pred, y)</a:t>
            </a:r>
          </a:p>
          <a:p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# Backpropagation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optimizer.zero_grad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loss.backward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optimizer.step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if batch % 100 == 0: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    loss, current = </a:t>
            </a:r>
            <a:r>
              <a:rPr lang="en-US" altLang="zh-CN" sz="2800" dirty="0" err="1">
                <a:latin typeface="Consolas" panose="020B0609020204030204" pitchFamily="49" charset="0"/>
              </a:rPr>
              <a:t>loss.item</a:t>
            </a:r>
            <a:r>
              <a:rPr lang="en-US" altLang="zh-CN" sz="2800" dirty="0">
                <a:latin typeface="Consolas" panose="020B0609020204030204" pitchFamily="49" charset="0"/>
              </a:rPr>
              <a:t>(), (batch + 1) * </a:t>
            </a:r>
            <a:r>
              <a:rPr lang="en-US" altLang="zh-CN" sz="2800" dirty="0" err="1">
                <a:latin typeface="Consolas" panose="020B0609020204030204" pitchFamily="49" charset="0"/>
              </a:rPr>
              <a:t>len</a:t>
            </a:r>
            <a:r>
              <a:rPr lang="en-US" altLang="zh-CN" sz="2800" dirty="0">
                <a:latin typeface="Consolas" panose="020B0609020204030204" pitchFamily="49" charset="0"/>
              </a:rPr>
              <a:t>(X)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    print(</a:t>
            </a:r>
            <a:r>
              <a:rPr lang="en-US" altLang="zh-CN" sz="2800" dirty="0" err="1">
                <a:latin typeface="Consolas" panose="020B0609020204030204" pitchFamily="49" charset="0"/>
              </a:rPr>
              <a:t>f"loss</a:t>
            </a:r>
            <a:r>
              <a:rPr lang="en-US" altLang="zh-CN" sz="2800" dirty="0">
                <a:latin typeface="Consolas" panose="020B0609020204030204" pitchFamily="49" charset="0"/>
              </a:rPr>
              <a:t>: {loss:&gt;7f}  [{current:&gt;5d}/{size:&gt;5d}]")</a:t>
            </a:r>
          </a:p>
        </p:txBody>
      </p:sp>
    </p:spTree>
    <p:extLst>
      <p:ext uri="{BB962C8B-B14F-4D97-AF65-F5344CB8AC3E}">
        <p14:creationId xmlns:p14="http://schemas.microsoft.com/office/powerpoint/2010/main" val="3489080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357391" y="1448676"/>
            <a:ext cx="15620590" cy="6555641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</a:rPr>
              <a:t>def </a:t>
            </a:r>
            <a:r>
              <a:rPr lang="en-US" altLang="zh-CN" sz="2800" dirty="0" err="1">
                <a:latin typeface="Consolas" panose="020B0609020204030204" pitchFamily="49" charset="0"/>
              </a:rPr>
              <a:t>test_loop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latin typeface="Consolas" panose="020B0609020204030204" pitchFamily="49" charset="0"/>
              </a:rPr>
              <a:t>dataloader</a:t>
            </a:r>
            <a:r>
              <a:rPr lang="en-US" altLang="zh-CN" sz="2800" dirty="0">
                <a:latin typeface="Consolas" panose="020B0609020204030204" pitchFamily="49" charset="0"/>
              </a:rPr>
              <a:t>, model, </a:t>
            </a:r>
            <a:r>
              <a:rPr lang="en-US" altLang="zh-CN" sz="2800" dirty="0" err="1">
                <a:latin typeface="Consolas" panose="020B0609020204030204" pitchFamily="49" charset="0"/>
              </a:rPr>
              <a:t>loss_fn</a:t>
            </a:r>
            <a:r>
              <a:rPr lang="en-US" altLang="zh-CN" sz="2800" dirty="0"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size = </a:t>
            </a:r>
            <a:r>
              <a:rPr lang="en-US" altLang="zh-CN" sz="2800" dirty="0" err="1">
                <a:latin typeface="Consolas" panose="020B0609020204030204" pitchFamily="49" charset="0"/>
              </a:rPr>
              <a:t>len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latin typeface="Consolas" panose="020B0609020204030204" pitchFamily="49" charset="0"/>
              </a:rPr>
              <a:t>dataloader.dataset</a:t>
            </a:r>
            <a:r>
              <a:rPr lang="en-US" altLang="zh-CN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</a:t>
            </a:r>
            <a:r>
              <a:rPr lang="en-US" altLang="zh-CN" sz="2800" dirty="0" err="1">
                <a:latin typeface="Consolas" panose="020B0609020204030204" pitchFamily="49" charset="0"/>
              </a:rPr>
              <a:t>num_batches</a:t>
            </a:r>
            <a:r>
              <a:rPr lang="en-US" altLang="zh-CN" sz="2800" dirty="0">
                <a:latin typeface="Consolas" panose="020B0609020204030204" pitchFamily="49" charset="0"/>
              </a:rPr>
              <a:t> = </a:t>
            </a:r>
            <a:r>
              <a:rPr lang="en-US" altLang="zh-CN" sz="2800" dirty="0" err="1">
                <a:latin typeface="Consolas" panose="020B0609020204030204" pitchFamily="49" charset="0"/>
              </a:rPr>
              <a:t>len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latin typeface="Consolas" panose="020B0609020204030204" pitchFamily="49" charset="0"/>
              </a:rPr>
              <a:t>dataloader</a:t>
            </a:r>
            <a:r>
              <a:rPr lang="en-US" altLang="zh-CN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</a:t>
            </a:r>
            <a:r>
              <a:rPr lang="en-US" altLang="zh-CN" sz="2800" dirty="0" err="1">
                <a:latin typeface="Consolas" panose="020B0609020204030204" pitchFamily="49" charset="0"/>
              </a:rPr>
              <a:t>test_loss</a:t>
            </a:r>
            <a:r>
              <a:rPr lang="en-US" altLang="zh-CN" sz="2800" dirty="0">
                <a:latin typeface="Consolas" panose="020B0609020204030204" pitchFamily="49" charset="0"/>
              </a:rPr>
              <a:t>, correct = 0, 0</a:t>
            </a:r>
          </a:p>
          <a:p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    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with 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torch.no_grad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for X, y in </a:t>
            </a:r>
            <a:r>
              <a:rPr lang="en-US" altLang="zh-CN" sz="2800" dirty="0" err="1">
                <a:latin typeface="Consolas" panose="020B0609020204030204" pitchFamily="49" charset="0"/>
              </a:rPr>
              <a:t>dataloader</a:t>
            </a:r>
            <a:r>
              <a:rPr lang="en-US" altLang="zh-CN" sz="28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    pred = model(X)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    </a:t>
            </a:r>
            <a:r>
              <a:rPr lang="en-US" altLang="zh-CN" sz="2800" dirty="0" err="1">
                <a:latin typeface="Consolas" panose="020B0609020204030204" pitchFamily="49" charset="0"/>
              </a:rPr>
              <a:t>test_loss</a:t>
            </a:r>
            <a:r>
              <a:rPr lang="en-US" altLang="zh-CN" sz="2800" dirty="0">
                <a:latin typeface="Consolas" panose="020B0609020204030204" pitchFamily="49" charset="0"/>
              </a:rPr>
              <a:t> += </a:t>
            </a:r>
            <a:r>
              <a:rPr lang="en-US" altLang="zh-CN" sz="2800" dirty="0" err="1">
                <a:latin typeface="Consolas" panose="020B0609020204030204" pitchFamily="49" charset="0"/>
              </a:rPr>
              <a:t>loss_fn</a:t>
            </a:r>
            <a:r>
              <a:rPr lang="en-US" altLang="zh-CN" sz="2800" dirty="0">
                <a:latin typeface="Consolas" panose="020B0609020204030204" pitchFamily="49" charset="0"/>
              </a:rPr>
              <a:t>(pred, y).item()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        correct += (</a:t>
            </a:r>
            <a:r>
              <a:rPr lang="en-US" altLang="zh-CN" sz="2800" dirty="0" err="1">
                <a:latin typeface="Consolas" panose="020B0609020204030204" pitchFamily="49" charset="0"/>
              </a:rPr>
              <a:t>pred.argmax</a:t>
            </a:r>
            <a:r>
              <a:rPr lang="en-US" altLang="zh-CN" sz="2800" dirty="0">
                <a:latin typeface="Consolas" panose="020B0609020204030204" pitchFamily="49" charset="0"/>
              </a:rPr>
              <a:t>(1) == y).type(</a:t>
            </a:r>
            <a:r>
              <a:rPr lang="en-US" altLang="zh-CN" sz="2800" dirty="0" err="1">
                <a:latin typeface="Consolas" panose="020B0609020204030204" pitchFamily="49" charset="0"/>
              </a:rPr>
              <a:t>torch.float</a:t>
            </a:r>
            <a:r>
              <a:rPr lang="en-US" altLang="zh-CN" sz="2800" dirty="0">
                <a:latin typeface="Consolas" panose="020B0609020204030204" pitchFamily="49" charset="0"/>
              </a:rPr>
              <a:t>).sum().item()</a:t>
            </a:r>
          </a:p>
          <a:p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    </a:t>
            </a:r>
            <a:r>
              <a:rPr lang="en-US" altLang="zh-CN" sz="2800" dirty="0" err="1">
                <a:latin typeface="Consolas" panose="020B0609020204030204" pitchFamily="49" charset="0"/>
              </a:rPr>
              <a:t>test_loss</a:t>
            </a:r>
            <a:r>
              <a:rPr lang="en-US" altLang="zh-CN" sz="2800" dirty="0">
                <a:latin typeface="Consolas" panose="020B0609020204030204" pitchFamily="49" charset="0"/>
              </a:rPr>
              <a:t> /= </a:t>
            </a:r>
            <a:r>
              <a:rPr lang="en-US" altLang="zh-CN" sz="2800" dirty="0" err="1">
                <a:latin typeface="Consolas" panose="020B0609020204030204" pitchFamily="49" charset="0"/>
              </a:rPr>
              <a:t>num_batches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    correct /= size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print(</a:t>
            </a:r>
            <a:r>
              <a:rPr lang="en-US" altLang="zh-CN" sz="2800" dirty="0" err="1">
                <a:latin typeface="Consolas" panose="020B0609020204030204" pitchFamily="49" charset="0"/>
              </a:rPr>
              <a:t>f"Test</a:t>
            </a:r>
            <a:r>
              <a:rPr lang="en-US" altLang="zh-CN" sz="2800" dirty="0">
                <a:latin typeface="Consolas" panose="020B0609020204030204" pitchFamily="49" charset="0"/>
              </a:rPr>
              <a:t> Error: \n Accuracy: {(100*correct):&gt;0.1f}%, Avg loss: {</a:t>
            </a:r>
            <a:r>
              <a:rPr lang="en-US" altLang="zh-CN" sz="2800" dirty="0" err="1">
                <a:latin typeface="Consolas" panose="020B0609020204030204" pitchFamily="49" charset="0"/>
              </a:rPr>
              <a:t>test_loss</a:t>
            </a:r>
            <a:r>
              <a:rPr lang="en-US" altLang="zh-CN" sz="2800" dirty="0">
                <a:latin typeface="Consolas" panose="020B0609020204030204" pitchFamily="49" charset="0"/>
              </a:rPr>
              <a:t>:&gt;8f} \n")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9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1375" y="384175"/>
            <a:ext cx="6397625" cy="722630"/>
            <a:chOff x="873" y="1920"/>
            <a:chExt cx="10075" cy="1138"/>
          </a:xfrm>
        </p:grpSpPr>
        <p:sp>
          <p:nvSpPr>
            <p:cNvPr id="7" name="平行四边形 6"/>
            <p:cNvSpPr/>
            <p:nvPr/>
          </p:nvSpPr>
          <p:spPr>
            <a:xfrm>
              <a:off x="2416" y="1920"/>
              <a:ext cx="8532" cy="1138"/>
            </a:xfrm>
            <a:prstGeom prst="parallelogram">
              <a:avLst/>
            </a:prstGeom>
            <a:solidFill>
              <a:srgbClr val="113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73" y="1920"/>
              <a:ext cx="9678" cy="1138"/>
              <a:chOff x="873" y="1920"/>
              <a:chExt cx="10068" cy="1138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873" y="1920"/>
                <a:ext cx="2528" cy="1138"/>
              </a:xfrm>
              <a:prstGeom prst="parallelogram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919" y="2033"/>
                <a:ext cx="10022" cy="992"/>
                <a:chOff x="919" y="2033"/>
                <a:chExt cx="10022" cy="992"/>
              </a:xfrm>
            </p:grpSpPr>
            <p:sp>
              <p:nvSpPr>
                <p:cNvPr id="15" name="文本框 18"/>
                <p:cNvSpPr txBox="1"/>
                <p:nvPr/>
              </p:nvSpPr>
              <p:spPr>
                <a:xfrm>
                  <a:off x="919" y="2033"/>
                  <a:ext cx="2481" cy="9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endParaRPr lang="zh-CN" altLang="en-US" sz="3500" b="1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3399" y="2114"/>
                  <a:ext cx="7542" cy="79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ts val="3400"/>
                    </a:lnSpc>
                  </a:pPr>
                  <a:r>
                    <a:rPr lang="zh-CN" altLang="en-US" sz="2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提纲</a:t>
                  </a:r>
                </a:p>
              </p:txBody>
            </p: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3B8681C-DA6F-DC17-B3CF-3B8BDAB12BDD}"/>
              </a:ext>
            </a:extLst>
          </p:cNvPr>
          <p:cNvSpPr txBox="1"/>
          <p:nvPr/>
        </p:nvSpPr>
        <p:spPr>
          <a:xfrm>
            <a:off x="841375" y="1905864"/>
            <a:ext cx="83549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Consolas" panose="020B0609020204030204" pitchFamily="49" charset="0"/>
                <a:ea typeface="黑体" panose="02010609060101010101" pitchFamily="49" charset="-122"/>
              </a:rPr>
              <a:t>实验主要内容</a:t>
            </a:r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PyTorch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环境安装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Tensors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使用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Datasets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和</a:t>
            </a: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DataLoaders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优化模型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保存和读取模型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433589" y="1677270"/>
            <a:ext cx="15620590" cy="3970318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Consolas" panose="020B0609020204030204" pitchFamily="49" charset="0"/>
              </a:rPr>
              <a:t>loss_fn</a:t>
            </a:r>
            <a:r>
              <a:rPr lang="en-US" altLang="zh-CN" sz="2800" dirty="0">
                <a:latin typeface="Consolas" panose="020B0609020204030204" pitchFamily="49" charset="0"/>
              </a:rPr>
              <a:t> = </a:t>
            </a:r>
            <a:r>
              <a:rPr lang="en-US" altLang="zh-CN" sz="2800" dirty="0" err="1">
                <a:latin typeface="Consolas" panose="020B0609020204030204" pitchFamily="49" charset="0"/>
              </a:rPr>
              <a:t>nn.CrossEntropyLoss</a:t>
            </a:r>
            <a:r>
              <a:rPr lang="en-US" altLang="zh-CN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optimizer = </a:t>
            </a:r>
            <a:r>
              <a:rPr lang="en-US" altLang="zh-CN" sz="2800" dirty="0" err="1">
                <a:latin typeface="Consolas" panose="020B0609020204030204" pitchFamily="49" charset="0"/>
              </a:rPr>
              <a:t>torch.optim.SGD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latin typeface="Consolas" panose="020B0609020204030204" pitchFamily="49" charset="0"/>
              </a:rPr>
              <a:t>model.parameters</a:t>
            </a:r>
            <a:r>
              <a:rPr lang="en-US" altLang="zh-CN" sz="2800" dirty="0">
                <a:latin typeface="Consolas" panose="020B0609020204030204" pitchFamily="49" charset="0"/>
              </a:rPr>
              <a:t>(), </a:t>
            </a:r>
            <a:r>
              <a:rPr lang="en-US" altLang="zh-CN" sz="2800" dirty="0" err="1">
                <a:latin typeface="Consolas" panose="020B0609020204030204" pitchFamily="49" charset="0"/>
              </a:rPr>
              <a:t>lr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 err="1">
                <a:latin typeface="Consolas" panose="020B0609020204030204" pitchFamily="49" charset="0"/>
              </a:rPr>
              <a:t>learning_rate</a:t>
            </a:r>
            <a:r>
              <a:rPr lang="en-US" altLang="zh-CN" sz="2800" dirty="0">
                <a:latin typeface="Consolas" panose="020B0609020204030204" pitchFamily="49" charset="0"/>
              </a:rPr>
              <a:t>)</a:t>
            </a:r>
          </a:p>
          <a:p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epochs = 10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for t in range(epochs):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print(</a:t>
            </a:r>
            <a:r>
              <a:rPr lang="en-US" altLang="zh-CN" sz="2800" dirty="0" err="1">
                <a:latin typeface="Consolas" panose="020B0609020204030204" pitchFamily="49" charset="0"/>
              </a:rPr>
              <a:t>f"Epoch</a:t>
            </a:r>
            <a:r>
              <a:rPr lang="en-US" altLang="zh-CN" sz="2800" dirty="0">
                <a:latin typeface="Consolas" panose="020B0609020204030204" pitchFamily="49" charset="0"/>
              </a:rPr>
              <a:t> {t+1}\n-------------------------------")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</a:t>
            </a:r>
            <a:r>
              <a:rPr lang="en-US" altLang="zh-CN" sz="2800" dirty="0" err="1">
                <a:latin typeface="Consolas" panose="020B0609020204030204" pitchFamily="49" charset="0"/>
              </a:rPr>
              <a:t>train_loop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latin typeface="Consolas" panose="020B0609020204030204" pitchFamily="49" charset="0"/>
              </a:rPr>
              <a:t>train_dataloader</a:t>
            </a:r>
            <a:r>
              <a:rPr lang="en-US" altLang="zh-CN" sz="2800" dirty="0">
                <a:latin typeface="Consolas" panose="020B0609020204030204" pitchFamily="49" charset="0"/>
              </a:rPr>
              <a:t>, model, </a:t>
            </a:r>
            <a:r>
              <a:rPr lang="en-US" altLang="zh-CN" sz="2800" dirty="0" err="1">
                <a:latin typeface="Consolas" panose="020B0609020204030204" pitchFamily="49" charset="0"/>
              </a:rPr>
              <a:t>loss_fn</a:t>
            </a:r>
            <a:r>
              <a:rPr lang="en-US" altLang="zh-CN" sz="2800" dirty="0">
                <a:latin typeface="Consolas" panose="020B0609020204030204" pitchFamily="49" charset="0"/>
              </a:rPr>
              <a:t>, optimizer)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    </a:t>
            </a:r>
            <a:r>
              <a:rPr lang="en-US" altLang="zh-CN" sz="2800" dirty="0" err="1">
                <a:latin typeface="Consolas" panose="020B0609020204030204" pitchFamily="49" charset="0"/>
              </a:rPr>
              <a:t>test_loop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latin typeface="Consolas" panose="020B0609020204030204" pitchFamily="49" charset="0"/>
              </a:rPr>
              <a:t>test_dataloader</a:t>
            </a:r>
            <a:r>
              <a:rPr lang="en-US" altLang="zh-CN" sz="2800" dirty="0">
                <a:latin typeface="Consolas" panose="020B0609020204030204" pitchFamily="49" charset="0"/>
              </a:rPr>
              <a:t>, model, </a:t>
            </a:r>
            <a:r>
              <a:rPr lang="en-US" altLang="zh-CN" sz="2800" dirty="0" err="1">
                <a:latin typeface="Consolas" panose="020B0609020204030204" pitchFamily="49" charset="0"/>
              </a:rPr>
              <a:t>loss_fn</a:t>
            </a:r>
            <a:r>
              <a:rPr lang="en-US" altLang="zh-CN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print("Done!")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0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1375" y="384175"/>
            <a:ext cx="6397625" cy="722630"/>
            <a:chOff x="873" y="1920"/>
            <a:chExt cx="10075" cy="1138"/>
          </a:xfrm>
        </p:grpSpPr>
        <p:sp>
          <p:nvSpPr>
            <p:cNvPr id="7" name="平行四边形 6"/>
            <p:cNvSpPr/>
            <p:nvPr/>
          </p:nvSpPr>
          <p:spPr>
            <a:xfrm>
              <a:off x="2416" y="1920"/>
              <a:ext cx="8532" cy="1138"/>
            </a:xfrm>
            <a:prstGeom prst="parallelogram">
              <a:avLst/>
            </a:prstGeom>
            <a:solidFill>
              <a:srgbClr val="113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73" y="1920"/>
              <a:ext cx="9678" cy="1138"/>
              <a:chOff x="873" y="1920"/>
              <a:chExt cx="10068" cy="1138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873" y="1920"/>
                <a:ext cx="2528" cy="1138"/>
              </a:xfrm>
              <a:prstGeom prst="parallelogram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919" y="2033"/>
                <a:ext cx="10022" cy="992"/>
                <a:chOff x="919" y="2033"/>
                <a:chExt cx="10022" cy="992"/>
              </a:xfrm>
            </p:grpSpPr>
            <p:sp>
              <p:nvSpPr>
                <p:cNvPr id="15" name="文本框 18"/>
                <p:cNvSpPr txBox="1"/>
                <p:nvPr/>
              </p:nvSpPr>
              <p:spPr>
                <a:xfrm>
                  <a:off x="919" y="2033"/>
                  <a:ext cx="2481" cy="9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endParaRPr lang="zh-CN" altLang="en-US" sz="3500" b="1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3399" y="2114"/>
                  <a:ext cx="7542" cy="79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ts val="3400"/>
                    </a:lnSpc>
                  </a:pPr>
                  <a:r>
                    <a:rPr lang="zh-CN" altLang="en-US" sz="2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提纲</a:t>
                  </a:r>
                </a:p>
              </p:txBody>
            </p: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3B8681C-DA6F-DC17-B3CF-3B8BDAB12BDD}"/>
              </a:ext>
            </a:extLst>
          </p:cNvPr>
          <p:cNvSpPr txBox="1"/>
          <p:nvPr/>
        </p:nvSpPr>
        <p:spPr>
          <a:xfrm>
            <a:off x="841375" y="1905864"/>
            <a:ext cx="83549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Consolas" panose="020B0609020204030204" pitchFamily="49" charset="0"/>
                <a:ea typeface="黑体" panose="02010609060101010101" pitchFamily="49" charset="-122"/>
              </a:rPr>
              <a:t>实验主要内容</a:t>
            </a:r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PyTorch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环境安装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Tensors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使用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Datasets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和</a:t>
            </a: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DataLoaders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优化模型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保存和读取模型</a:t>
            </a:r>
            <a:endParaRPr lang="en-US" altLang="zh-CN" sz="3200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289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保存和读取模型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433589" y="1677270"/>
            <a:ext cx="15620590" cy="5262979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Consolas" panose="020B0609020204030204" pitchFamily="49" charset="0"/>
              </a:rPr>
              <a:t>只保存模型的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权重</a:t>
            </a:r>
            <a:r>
              <a:rPr lang="zh-CN" altLang="en-US" sz="2800" dirty="0">
                <a:latin typeface="Consolas" panose="020B0609020204030204" pitchFamily="49" charset="0"/>
              </a:rPr>
              <a:t>，模型的结构需要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手动初始化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import torch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import </a:t>
            </a:r>
            <a:r>
              <a:rPr lang="en-US" altLang="zh-CN" sz="2800" dirty="0" err="1">
                <a:latin typeface="Consolas" panose="020B0609020204030204" pitchFamily="49" charset="0"/>
              </a:rPr>
              <a:t>torchvision.models</a:t>
            </a:r>
            <a:r>
              <a:rPr lang="en-US" altLang="zh-CN" sz="2800" dirty="0">
                <a:latin typeface="Consolas" panose="020B0609020204030204" pitchFamily="49" charset="0"/>
              </a:rPr>
              <a:t> as models</a:t>
            </a:r>
          </a:p>
          <a:p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model = models.vgg16(pretrained=True)</a:t>
            </a:r>
          </a:p>
          <a:p>
            <a:r>
              <a:rPr lang="en-US" altLang="zh-CN" sz="2800" dirty="0" err="1">
                <a:latin typeface="Consolas" panose="020B0609020204030204" pitchFamily="49" charset="0"/>
              </a:rPr>
              <a:t>torch.save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latin typeface="Consolas" panose="020B0609020204030204" pitchFamily="49" charset="0"/>
              </a:rPr>
              <a:t>model.state_dict</a:t>
            </a:r>
            <a:r>
              <a:rPr lang="en-US" altLang="zh-CN" sz="2800" dirty="0">
                <a:latin typeface="Consolas" panose="020B0609020204030204" pitchFamily="49" charset="0"/>
              </a:rPr>
              <a:t>(), ‘</a:t>
            </a:r>
            <a:r>
              <a:rPr lang="en-US" altLang="zh-CN" sz="2800" dirty="0" err="1">
                <a:latin typeface="Consolas" panose="020B0609020204030204" pitchFamily="49" charset="0"/>
              </a:rPr>
              <a:t>model_weights.pth</a:t>
            </a:r>
            <a:r>
              <a:rPr lang="en-US" altLang="zh-CN" sz="2800" dirty="0">
                <a:latin typeface="Consolas" panose="020B0609020204030204" pitchFamily="49" charset="0"/>
              </a:rPr>
              <a:t>’)</a:t>
            </a:r>
          </a:p>
          <a:p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model = models.vgg16() </a:t>
            </a:r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# we do not specify pretrained=True, i.e. do not load default weights</a:t>
            </a:r>
          </a:p>
          <a:p>
            <a:r>
              <a:rPr lang="en-US" altLang="zh-CN" sz="2800" dirty="0" err="1">
                <a:latin typeface="Consolas" panose="020B0609020204030204" pitchFamily="49" charset="0"/>
              </a:rPr>
              <a:t>model.load_state_dict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latin typeface="Consolas" panose="020B0609020204030204" pitchFamily="49" charset="0"/>
              </a:rPr>
              <a:t>torch.load</a:t>
            </a:r>
            <a:r>
              <a:rPr lang="en-US" altLang="zh-CN" sz="2800" dirty="0">
                <a:latin typeface="Consolas" panose="020B0609020204030204" pitchFamily="49" charset="0"/>
              </a:rPr>
              <a:t>('</a:t>
            </a:r>
            <a:r>
              <a:rPr lang="en-US" altLang="zh-CN" sz="2800" dirty="0" err="1">
                <a:latin typeface="Consolas" panose="020B0609020204030204" pitchFamily="49" charset="0"/>
              </a:rPr>
              <a:t>model_weights.pth</a:t>
            </a:r>
            <a:r>
              <a:rPr lang="en-US" altLang="zh-CN" sz="2800" dirty="0">
                <a:latin typeface="Consolas" panose="020B0609020204030204" pitchFamily="49" charset="0"/>
              </a:rPr>
              <a:t>'))</a:t>
            </a:r>
          </a:p>
          <a:p>
            <a:r>
              <a:rPr lang="en-US" altLang="zh-CN" sz="2800" dirty="0" err="1">
                <a:latin typeface="Consolas" panose="020B0609020204030204" pitchFamily="49" charset="0"/>
              </a:rPr>
              <a:t>model.eval</a:t>
            </a:r>
            <a:r>
              <a:rPr lang="en-US" altLang="zh-CN" sz="2800" dirty="0">
                <a:latin typeface="Consolas" panose="020B0609020204030204" pitchFamily="49" charset="0"/>
              </a:rPr>
              <a:t>()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349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保存和读取模型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433589" y="1677270"/>
            <a:ext cx="15620590" cy="3539430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Consolas" panose="020B0609020204030204" pitchFamily="49" charset="0"/>
              </a:rPr>
              <a:t>同时保存模型的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权重和形状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结构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latin typeface="Consolas" panose="020B0609020204030204" pitchFamily="49" charset="0"/>
              </a:rPr>
              <a:t>torch.save</a:t>
            </a:r>
            <a:r>
              <a:rPr lang="en-US" altLang="zh-CN" sz="2800" dirty="0">
                <a:latin typeface="Consolas" panose="020B0609020204030204" pitchFamily="49" charset="0"/>
              </a:rPr>
              <a:t>(model, ‘</a:t>
            </a:r>
            <a:r>
              <a:rPr lang="en-US" altLang="zh-CN" sz="2800" dirty="0" err="1">
                <a:latin typeface="Consolas" panose="020B0609020204030204" pitchFamily="49" charset="0"/>
              </a:rPr>
              <a:t>model.pth</a:t>
            </a:r>
            <a:r>
              <a:rPr lang="en-US" altLang="zh-CN" sz="2800" dirty="0">
                <a:latin typeface="Consolas" panose="020B0609020204030204" pitchFamily="49" charset="0"/>
              </a:rPr>
              <a:t>’)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model = </a:t>
            </a:r>
            <a:r>
              <a:rPr lang="en-US" altLang="zh-CN" sz="2800" dirty="0" err="1">
                <a:latin typeface="Consolas" panose="020B0609020204030204" pitchFamily="49" charset="0"/>
              </a:rPr>
              <a:t>torch.load</a:t>
            </a:r>
            <a:r>
              <a:rPr lang="en-US" altLang="zh-CN" sz="2800" dirty="0">
                <a:latin typeface="Consolas" panose="020B0609020204030204" pitchFamily="49" charset="0"/>
              </a:rPr>
              <a:t>(‘</a:t>
            </a:r>
            <a:r>
              <a:rPr lang="en-US" altLang="zh-CN" sz="2800" dirty="0" err="1">
                <a:latin typeface="Consolas" panose="020B0609020204030204" pitchFamily="49" charset="0"/>
              </a:rPr>
              <a:t>model.pth</a:t>
            </a:r>
            <a:r>
              <a:rPr lang="en-US" altLang="zh-CN" sz="2800" dirty="0">
                <a:latin typeface="Consolas" panose="020B0609020204030204" pitchFamily="49" charset="0"/>
              </a:rPr>
              <a:t>’)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800" dirty="0"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Consolas" panose="020B0609020204030204" pitchFamily="49" charset="0"/>
              </a:rPr>
              <a:t>在</a:t>
            </a:r>
            <a:r>
              <a:rPr lang="en-US" altLang="zh-CN" sz="2800" dirty="0">
                <a:latin typeface="Consolas" panose="020B0609020204030204" pitchFamily="49" charset="0"/>
              </a:rPr>
              <a:t>load</a:t>
            </a:r>
            <a:r>
              <a:rPr lang="zh-CN" altLang="en-US" sz="2800" dirty="0">
                <a:latin typeface="Consolas" panose="020B0609020204030204" pitchFamily="49" charset="0"/>
              </a:rPr>
              <a:t>的时候，整个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文件夹结构</a:t>
            </a:r>
            <a:r>
              <a:rPr lang="zh-CN" altLang="en-US" sz="2800" dirty="0">
                <a:latin typeface="Consolas" panose="020B0609020204030204" pitchFamily="49" charset="0"/>
              </a:rPr>
              <a:t>需要和</a:t>
            </a:r>
            <a:r>
              <a:rPr lang="en-US" altLang="zh-CN" sz="2800" dirty="0">
                <a:latin typeface="Consolas" panose="020B0609020204030204" pitchFamily="49" charset="0"/>
              </a:rPr>
              <a:t>save</a:t>
            </a:r>
            <a:r>
              <a:rPr lang="zh-CN" altLang="en-US" sz="2800" dirty="0">
                <a:latin typeface="Consolas" panose="020B0609020204030204" pitchFamily="49" charset="0"/>
              </a:rPr>
              <a:t>时保持一致，确保</a:t>
            </a:r>
            <a:r>
              <a:rPr lang="en-US" altLang="zh-CN" sz="2800" dirty="0">
                <a:latin typeface="Consolas" panose="020B0609020204030204" pitchFamily="49" charset="0"/>
              </a:rPr>
              <a:t>python</a:t>
            </a:r>
            <a:r>
              <a:rPr lang="zh-CN" altLang="en-US" sz="2800" dirty="0">
                <a:latin typeface="Consolas" panose="020B0609020204030204" pitchFamily="49" charset="0"/>
              </a:rPr>
              <a:t>解释器可以找到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实际</a:t>
            </a:r>
            <a:r>
              <a:rPr lang="zh-CN" altLang="en-US" sz="2800" dirty="0">
                <a:latin typeface="Consolas" panose="020B0609020204030204" pitchFamily="49" charset="0"/>
              </a:rPr>
              <a:t>的类定义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文件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Consolas" panose="020B0609020204030204" pitchFamily="49" charset="0"/>
              </a:rPr>
              <a:t>提供</a:t>
            </a:r>
            <a:r>
              <a:rPr lang="en-US" altLang="zh-CN" sz="2800" dirty="0">
                <a:latin typeface="Consolas" panose="020B0609020204030204" pitchFamily="49" charset="0"/>
              </a:rPr>
              <a:t>pth</a:t>
            </a:r>
            <a:r>
              <a:rPr lang="zh-CN" altLang="en-US" sz="2800" dirty="0">
                <a:latin typeface="Consolas" panose="020B0609020204030204" pitchFamily="49" charset="0"/>
              </a:rPr>
              <a:t>模型的同时，仍然要提供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完整的模型定义文件</a:t>
            </a:r>
            <a:r>
              <a:rPr lang="zh-CN" altLang="en-US" sz="2800" dirty="0">
                <a:latin typeface="Consolas" panose="020B0609020204030204" pitchFamily="49" charset="0"/>
              </a:rPr>
              <a:t>；和</a:t>
            </a:r>
            <a:r>
              <a:rPr lang="en-US" altLang="zh-CN" sz="2800" dirty="0">
                <a:latin typeface="Consolas" panose="020B0609020204030204" pitchFamily="49" charset="0"/>
              </a:rPr>
              <a:t>keras</a:t>
            </a:r>
            <a:r>
              <a:rPr lang="zh-CN" altLang="en-US" sz="2800" dirty="0">
                <a:latin typeface="Consolas" panose="020B0609020204030204" pitchFamily="49" charset="0"/>
              </a:rPr>
              <a:t>保持完整的模型不同</a:t>
            </a:r>
          </a:p>
        </p:txBody>
      </p:sp>
    </p:spTree>
    <p:extLst>
      <p:ext uri="{BB962C8B-B14F-4D97-AF65-F5344CB8AC3E}">
        <p14:creationId xmlns:p14="http://schemas.microsoft.com/office/powerpoint/2010/main" val="3684355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CCA9B9-1F6A-2927-5225-95BB6B921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>
                <a:latin typeface="Consolas" panose="020B0609020204030204" pitchFamily="49" charset="0"/>
              </a:rPr>
              <a:t>https://github.com/Lightning-AI/lightning</a:t>
            </a:r>
          </a:p>
          <a:p>
            <a:r>
              <a:rPr lang="zh-CN" altLang="en-US" sz="3600" dirty="0">
                <a:latin typeface="Consolas" panose="020B0609020204030204" pitchFamily="49" charset="0"/>
              </a:rPr>
              <a:t>采用</a:t>
            </a:r>
            <a:r>
              <a:rPr lang="en-US" altLang="zh-CN" sz="3600" dirty="0" err="1">
                <a:latin typeface="Consolas" panose="020B0609020204030204" pitchFamily="49" charset="0"/>
              </a:rPr>
              <a:t>pytorch_lightning</a:t>
            </a:r>
            <a:r>
              <a:rPr lang="zh-CN" altLang="en-US" sz="3600" dirty="0">
                <a:latin typeface="Consolas" panose="020B0609020204030204" pitchFamily="49" charset="0"/>
              </a:rPr>
              <a:t>，简化</a:t>
            </a:r>
            <a:r>
              <a:rPr lang="en-US" altLang="zh-CN" sz="3600" dirty="0" err="1">
                <a:latin typeface="Consolas" panose="020B0609020204030204" pitchFamily="49" charset="0"/>
              </a:rPr>
              <a:t>train_step</a:t>
            </a:r>
            <a:r>
              <a:rPr lang="zh-CN" altLang="en-US" sz="3600" dirty="0">
                <a:latin typeface="Consolas" panose="020B0609020204030204" pitchFamily="49" charset="0"/>
              </a:rPr>
              <a:t>的编写，类似于为</a:t>
            </a:r>
            <a:r>
              <a:rPr lang="en-US" altLang="zh-CN" sz="3600" dirty="0" err="1">
                <a:latin typeface="Consolas" panose="020B0609020204030204" pitchFamily="49" charset="0"/>
              </a:rPr>
              <a:t>pytorch</a:t>
            </a:r>
            <a:r>
              <a:rPr lang="zh-CN" altLang="en-US" sz="3600" dirty="0">
                <a:latin typeface="Consolas" panose="020B0609020204030204" pitchFamily="49" charset="0"/>
              </a:rPr>
              <a:t>服务的</a:t>
            </a:r>
            <a:r>
              <a:rPr lang="en-US" altLang="zh-CN" sz="3600" dirty="0">
                <a:latin typeface="Consolas" panose="020B0609020204030204" pitchFamily="49" charset="0"/>
              </a:rPr>
              <a:t>keras</a:t>
            </a:r>
            <a:r>
              <a:rPr lang="zh-CN" altLang="en-US" sz="3600" dirty="0">
                <a:latin typeface="Consolas" panose="020B0609020204030204" pitchFamily="49" charset="0"/>
              </a:rPr>
              <a:t>框架</a:t>
            </a:r>
          </a:p>
          <a:p>
            <a:r>
              <a:rPr lang="zh-CN" altLang="en-US" sz="3600" dirty="0">
                <a:latin typeface="Consolas" panose="020B0609020204030204" pitchFamily="49" charset="0"/>
              </a:rPr>
              <a:t>构建完</a:t>
            </a:r>
            <a:r>
              <a:rPr lang="en-US" altLang="zh-CN" sz="3600" dirty="0">
                <a:latin typeface="Consolas" panose="020B0609020204030204" pitchFamily="49" charset="0"/>
              </a:rPr>
              <a:t>model</a:t>
            </a:r>
            <a:r>
              <a:rPr lang="zh-CN" altLang="en-US" sz="3600" dirty="0">
                <a:latin typeface="Consolas" panose="020B0609020204030204" pitchFamily="49" charset="0"/>
              </a:rPr>
              <a:t>和</a:t>
            </a:r>
            <a:r>
              <a:rPr lang="en-US" altLang="zh-CN" sz="3600" dirty="0" err="1">
                <a:latin typeface="Consolas" panose="020B0609020204030204" pitchFamily="49" charset="0"/>
              </a:rPr>
              <a:t>dataloader</a:t>
            </a:r>
            <a:r>
              <a:rPr lang="zh-CN" altLang="en-US" sz="3600" dirty="0">
                <a:latin typeface="Consolas" panose="020B0609020204030204" pitchFamily="49" charset="0"/>
              </a:rPr>
              <a:t>之后，直接</a:t>
            </a:r>
            <a:r>
              <a:rPr lang="en-US" altLang="zh-CN" sz="3600" dirty="0">
                <a:latin typeface="Consolas" panose="020B0609020204030204" pitchFamily="49" charset="0"/>
              </a:rPr>
              <a:t>fit</a:t>
            </a:r>
            <a:r>
              <a:rPr lang="zh-CN" altLang="en-US" sz="3600" dirty="0">
                <a:latin typeface="Consolas" panose="020B0609020204030204" pitchFamily="49" charset="0"/>
              </a:rPr>
              <a:t>即可</a:t>
            </a:r>
            <a:endParaRPr lang="en-US" altLang="zh-CN" sz="3600" dirty="0">
              <a:latin typeface="Consolas" panose="020B0609020204030204" pitchFamily="49" charset="0"/>
            </a:endParaRPr>
          </a:p>
          <a:p>
            <a:r>
              <a:rPr lang="zh-CN" altLang="en-US" sz="3600" dirty="0">
                <a:latin typeface="Consolas" panose="020B0609020204030204" pitchFamily="49" charset="0"/>
              </a:rPr>
              <a:t>更加方便的选择</a:t>
            </a:r>
            <a:r>
              <a:rPr lang="en-US" altLang="zh-CN" sz="3600" dirty="0">
                <a:latin typeface="Consolas" panose="020B0609020204030204" pitchFamily="49" charset="0"/>
              </a:rPr>
              <a:t>CPU</a:t>
            </a:r>
            <a:r>
              <a:rPr lang="zh-CN" altLang="en-US" sz="3600" dirty="0">
                <a:latin typeface="Consolas" panose="020B0609020204030204" pitchFamily="49" charset="0"/>
              </a:rPr>
              <a:t>或者</a:t>
            </a:r>
            <a:r>
              <a:rPr lang="en-US" altLang="zh-CN" sz="3600">
                <a:latin typeface="Consolas" panose="020B0609020204030204" pitchFamily="49" charset="0"/>
              </a:rPr>
              <a:t>GPU</a:t>
            </a:r>
            <a:endParaRPr lang="zh-CN" altLang="en-US" sz="3600" dirty="0">
              <a:latin typeface="Consolas" panose="020B0609020204030204" pitchFamily="49" charset="0"/>
            </a:endParaRPr>
          </a:p>
          <a:p>
            <a:r>
              <a:rPr lang="zh-CN" altLang="en-US" sz="3600" dirty="0">
                <a:latin typeface="Consolas" panose="020B0609020204030204" pitchFamily="49" charset="0"/>
              </a:rPr>
              <a:t>默认的训练实现可以满足绝大多数情况下的要求</a:t>
            </a:r>
          </a:p>
          <a:p>
            <a:r>
              <a:rPr lang="zh-CN" altLang="en-US" sz="3600" dirty="0">
                <a:latin typeface="Consolas" panose="020B0609020204030204" pitchFamily="49" charset="0"/>
              </a:rPr>
              <a:t>提供了丰富的</a:t>
            </a:r>
            <a:r>
              <a:rPr lang="en-US" altLang="zh-CN" sz="3600" dirty="0">
                <a:latin typeface="Consolas" panose="020B0609020204030204" pitchFamily="49" charset="0"/>
              </a:rPr>
              <a:t>hooks</a:t>
            </a:r>
            <a:r>
              <a:rPr lang="zh-CN" altLang="en-US" sz="3600" dirty="0">
                <a:latin typeface="Consolas" panose="020B0609020204030204" pitchFamily="49" charset="0"/>
              </a:rPr>
              <a:t>来定制独有的训练需求</a:t>
            </a:r>
          </a:p>
          <a:p>
            <a:endParaRPr lang="zh-CN" altLang="en-US" sz="3600" dirty="0">
              <a:latin typeface="Consolas" panose="020B0609020204030204" pitchFamily="49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AED44D-5425-6B77-E98F-1DB31EC1E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pytorch_lightning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97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1375" y="384175"/>
            <a:ext cx="6397625" cy="722630"/>
            <a:chOff x="873" y="1920"/>
            <a:chExt cx="10075" cy="1138"/>
          </a:xfrm>
        </p:grpSpPr>
        <p:sp>
          <p:nvSpPr>
            <p:cNvPr id="7" name="平行四边形 6"/>
            <p:cNvSpPr/>
            <p:nvPr/>
          </p:nvSpPr>
          <p:spPr>
            <a:xfrm>
              <a:off x="2416" y="1920"/>
              <a:ext cx="8532" cy="1138"/>
            </a:xfrm>
            <a:prstGeom prst="parallelogram">
              <a:avLst/>
            </a:prstGeom>
            <a:solidFill>
              <a:srgbClr val="113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73" y="1920"/>
              <a:ext cx="9678" cy="1138"/>
              <a:chOff x="873" y="1920"/>
              <a:chExt cx="10068" cy="1138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873" y="1920"/>
                <a:ext cx="2528" cy="1138"/>
              </a:xfrm>
              <a:prstGeom prst="parallelogram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919" y="2033"/>
                <a:ext cx="10022" cy="992"/>
                <a:chOff x="919" y="2033"/>
                <a:chExt cx="10022" cy="992"/>
              </a:xfrm>
            </p:grpSpPr>
            <p:sp>
              <p:nvSpPr>
                <p:cNvPr id="15" name="文本框 18"/>
                <p:cNvSpPr txBox="1"/>
                <p:nvPr/>
              </p:nvSpPr>
              <p:spPr>
                <a:xfrm>
                  <a:off x="919" y="2033"/>
                  <a:ext cx="2481" cy="9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endParaRPr lang="zh-CN" altLang="en-US" sz="3500" b="1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3399" y="2114"/>
                  <a:ext cx="7542" cy="79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ts val="3400"/>
                    </a:lnSpc>
                  </a:pPr>
                  <a:r>
                    <a:rPr lang="zh-CN" altLang="en-US" sz="2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提纲</a:t>
                  </a:r>
                </a:p>
              </p:txBody>
            </p: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3B8681C-DA6F-DC17-B3CF-3B8BDAB12BDD}"/>
              </a:ext>
            </a:extLst>
          </p:cNvPr>
          <p:cNvSpPr txBox="1"/>
          <p:nvPr/>
        </p:nvSpPr>
        <p:spPr>
          <a:xfrm>
            <a:off x="841375" y="1905864"/>
            <a:ext cx="83549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Consolas" panose="020B0609020204030204" pitchFamily="49" charset="0"/>
                <a:ea typeface="黑体" panose="02010609060101010101" pitchFamily="49" charset="-122"/>
              </a:rPr>
              <a:t>实验主要内容</a:t>
            </a:r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PyTorch</a:t>
            </a:r>
            <a:r>
              <a:rPr lang="zh-CN" altLang="en-US" sz="3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环境安装</a:t>
            </a:r>
            <a:endParaRPr lang="en-US" altLang="zh-CN" sz="3200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Tensors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使用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Datasets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和</a:t>
            </a: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DataLoaders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优化模型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保存和读取模型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999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D488715-E82F-64A3-0AB2-459F64DEAA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5985" y="1372478"/>
                <a:ext cx="15089175" cy="6789737"/>
              </a:xfrm>
            </p:spPr>
            <p:txBody>
              <a:bodyPr/>
              <a:lstStyle/>
              <a:p>
                <a:r>
                  <a:rPr lang="zh-CN" altLang="en-US" sz="3200" dirty="0">
                    <a:latin typeface="Consolas" panose="020B0609020204030204" pitchFamily="49" charset="0"/>
                  </a:rPr>
                  <a:t>参考</a:t>
                </a:r>
                <a:r>
                  <a:rPr lang="en-US" altLang="zh-CN" sz="3200" dirty="0">
                    <a:latin typeface="Consolas" panose="020B0609020204030204" pitchFamily="49" charset="0"/>
                  </a:rPr>
                  <a:t>https://pytorch.org/get-started/locally/</a:t>
                </a:r>
              </a:p>
              <a:p>
                <a:r>
                  <a:rPr lang="zh-CN" altLang="en-US" sz="3200" dirty="0">
                    <a:latin typeface="Consolas" panose="020B0609020204030204" pitchFamily="49" charset="0"/>
                  </a:rPr>
                  <a:t>注意区分是安装</a:t>
                </a:r>
                <a:r>
                  <a:rPr lang="en-US" altLang="zh-CN" sz="3200" dirty="0">
                    <a:latin typeface="Consolas" panose="020B0609020204030204" pitchFamily="49" charset="0"/>
                  </a:rPr>
                  <a:t>CPU</a:t>
                </a:r>
                <a:r>
                  <a:rPr lang="zh-CN" altLang="en-US" sz="3200" dirty="0">
                    <a:latin typeface="Consolas" panose="020B0609020204030204" pitchFamily="49" charset="0"/>
                  </a:rPr>
                  <a:t>还是</a:t>
                </a:r>
                <a:r>
                  <a:rPr lang="en-US" altLang="zh-CN" sz="3200" dirty="0">
                    <a:latin typeface="Consolas" panose="020B0609020204030204" pitchFamily="49" charset="0"/>
                  </a:rPr>
                  <a:t>GPU</a:t>
                </a:r>
                <a:r>
                  <a:rPr lang="zh-CN" altLang="en-US" sz="3200" dirty="0">
                    <a:latin typeface="Consolas" panose="020B0609020204030204" pitchFamily="49" charset="0"/>
                  </a:rPr>
                  <a:t>的版本，</a:t>
                </a:r>
                <a:r>
                  <a:rPr lang="en-US" altLang="zh-CN" sz="3200" dirty="0">
                    <a:latin typeface="Consolas" panose="020B0609020204030204" pitchFamily="49" charset="0"/>
                  </a:rPr>
                  <a:t>Linux</a:t>
                </a:r>
                <a:r>
                  <a:rPr lang="zh-CN" altLang="en-US" sz="3200" dirty="0">
                    <a:latin typeface="Consolas" panose="020B0609020204030204" pitchFamily="49" charset="0"/>
                  </a:rPr>
                  <a:t>还是</a:t>
                </a:r>
                <a:r>
                  <a:rPr lang="en-US" altLang="zh-CN" sz="3200" dirty="0">
                    <a:latin typeface="Consolas" panose="020B0609020204030204" pitchFamily="49" charset="0"/>
                  </a:rPr>
                  <a:t>Windows</a:t>
                </a:r>
              </a:p>
              <a:p>
                <a:pPr lvl="1"/>
                <a:r>
                  <a:rPr lang="en-US" altLang="zh-CN" sz="2400" dirty="0">
                    <a:latin typeface="Consolas" panose="020B0609020204030204" pitchFamily="49" charset="0"/>
                  </a:rPr>
                  <a:t>CPU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版本的话，</a:t>
                </a:r>
                <a:r>
                  <a:rPr lang="en-US" altLang="zh-CN" sz="2400" dirty="0">
                    <a:latin typeface="Consolas" panose="020B0609020204030204" pitchFamily="49" charset="0"/>
                  </a:rPr>
                  <a:t>pip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或者</a:t>
                </a:r>
                <a:r>
                  <a:rPr lang="en-US" altLang="zh-CN" sz="2400" dirty="0">
                    <a:latin typeface="Consolas" panose="020B0609020204030204" pitchFamily="49" charset="0"/>
                  </a:rPr>
                  <a:t>conda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都可以；如果下载速度过慢，需要换安装源</a:t>
                </a:r>
                <a:endParaRPr lang="en-US" altLang="zh-CN" sz="2400" dirty="0">
                  <a:latin typeface="Consolas" panose="020B0609020204030204" pitchFamily="49" charset="0"/>
                </a:endParaRPr>
              </a:p>
              <a:p>
                <a:pPr lvl="1"/>
                <a:r>
                  <a:rPr lang="zh-CN" altLang="en-US" sz="2400" dirty="0">
                    <a:latin typeface="Consolas" panose="020B0609020204030204" pitchFamily="49" charset="0"/>
                  </a:rPr>
                  <a:t>电脑有</a:t>
                </a:r>
                <a:r>
                  <a:rPr lang="en-US" altLang="zh-CN" sz="2400" dirty="0">
                    <a:latin typeface="Consolas" panose="020B0609020204030204" pitchFamily="49" charset="0"/>
                  </a:rPr>
                  <a:t>NVidia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显卡则建议安装</a:t>
                </a:r>
                <a:r>
                  <a:rPr lang="en-US" altLang="zh-CN" sz="2400" dirty="0">
                    <a:latin typeface="Consolas" panose="020B0609020204030204" pitchFamily="49" charset="0"/>
                  </a:rPr>
                  <a:t>GPU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版本</a:t>
                </a:r>
                <a:endParaRPr lang="en-US" altLang="zh-CN" sz="2400" dirty="0"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zh-CN" sz="2400" dirty="0">
                    <a:latin typeface="Consolas" panose="020B0609020204030204" pitchFamily="49" charset="0"/>
                  </a:rPr>
                  <a:t>GPU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版本要先安装</a:t>
                </a:r>
                <a:r>
                  <a:rPr lang="en-US" altLang="zh-CN" sz="2400" dirty="0">
                    <a:latin typeface="Consolas" panose="020B0609020204030204" pitchFamily="49" charset="0"/>
                  </a:rPr>
                  <a:t>cuda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驱动，然后建议用</a:t>
                </a:r>
                <a:r>
                  <a:rPr lang="en-US" altLang="zh-CN" sz="2400" dirty="0">
                    <a:latin typeface="Consolas" panose="020B0609020204030204" pitchFamily="49" charset="0"/>
                  </a:rPr>
                  <a:t>conda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安装</a:t>
                </a:r>
                <a:endParaRPr lang="en-US" altLang="zh-CN" sz="2400" dirty="0">
                  <a:latin typeface="Consolas" panose="020B0609020204030204" pitchFamily="49" charset="0"/>
                </a:endParaRPr>
              </a:p>
              <a:p>
                <a:r>
                  <a:rPr lang="en-US" altLang="zh-CN" sz="3200" dirty="0">
                    <a:latin typeface="Consolas" panose="020B0609020204030204" pitchFamily="49" charset="0"/>
                  </a:rPr>
                  <a:t>cuda</a:t>
                </a:r>
                <a:r>
                  <a:rPr lang="zh-CN" altLang="en-US" sz="3200" dirty="0">
                    <a:latin typeface="Consolas" panose="020B0609020204030204" pitchFamily="49" charset="0"/>
                  </a:rPr>
                  <a:t>安装方式：</a:t>
                </a:r>
                <a:endParaRPr lang="en-US" altLang="zh-CN" sz="3200" dirty="0"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zh-CN" sz="2400" dirty="0">
                    <a:latin typeface="Consolas" panose="020B0609020204030204" pitchFamily="49" charset="0"/>
                  </a:rPr>
                  <a:t>https://developer.nvidia.com/cuda-downloads</a:t>
                </a:r>
              </a:p>
              <a:p>
                <a:pPr lvl="1"/>
                <a:r>
                  <a:rPr lang="zh-CN" altLang="en-US" sz="2400" dirty="0">
                    <a:latin typeface="Consolas" panose="020B0609020204030204" pitchFamily="49" charset="0"/>
                  </a:rPr>
                  <a:t>选择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匹配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自己电脑配置的选项</a:t>
                </a:r>
                <a:r>
                  <a:rPr lang="en-US" altLang="zh-CN" sz="2400" dirty="0">
                    <a:latin typeface="Consolas" panose="020B0609020204030204" pitchFamily="49" charset="0"/>
                  </a:rPr>
                  <a:t>(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主要是操作系统的版本</a:t>
                </a:r>
                <a:r>
                  <a:rPr lang="en-US" altLang="zh-CN" sz="2400" dirty="0"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:r>
                  <a:rPr lang="zh-CN" altLang="en-US" sz="2400" dirty="0">
                    <a:latin typeface="Consolas" panose="020B0609020204030204" pitchFamily="49" charset="0"/>
                  </a:rPr>
                  <a:t>版本号：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cuda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驱动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cudatoolkit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即可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，并不需要严格一致</a:t>
                </a:r>
                <a:endParaRPr lang="en-US" altLang="zh-CN" sz="2400" dirty="0"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zh-CN" sz="2400" dirty="0">
                    <a:latin typeface="Consolas" panose="020B0609020204030204" pitchFamily="49" charset="0"/>
                  </a:rPr>
                  <a:t>cuDNN</a:t>
                </a:r>
                <a:r>
                  <a:rPr lang="zh-CN" altLang="en-US" sz="2400" dirty="0">
                    <a:latin typeface="Consolas" panose="020B0609020204030204" pitchFamily="49" charset="0"/>
                  </a:rPr>
                  <a:t>的安装是可选的，不强制</a:t>
                </a:r>
                <a:endParaRPr lang="en-US" altLang="zh-CN" sz="2400" dirty="0">
                  <a:latin typeface="Consolas" panose="020B0609020204030204" pitchFamily="49" charset="0"/>
                </a:endParaRPr>
              </a:p>
              <a:p>
                <a:r>
                  <a:rPr lang="zh-CN" altLang="en-US" sz="3200" dirty="0">
                    <a:latin typeface="Consolas" panose="020B0609020204030204" pitchFamily="49" charset="0"/>
                  </a:rPr>
                  <a:t>如无特别要求，</a:t>
                </a:r>
                <a:r>
                  <a:rPr lang="en-US" altLang="zh-CN" sz="3200" dirty="0">
                    <a:latin typeface="Consolas" panose="020B0609020204030204" pitchFamily="49" charset="0"/>
                  </a:rPr>
                  <a:t>cuda</a:t>
                </a:r>
                <a:r>
                  <a:rPr lang="zh-CN" altLang="en-US" sz="3200" dirty="0">
                    <a:latin typeface="Consolas" panose="020B0609020204030204" pitchFamily="49" charset="0"/>
                  </a:rPr>
                  <a:t>和</a:t>
                </a:r>
                <a:r>
                  <a:rPr lang="en-US" altLang="zh-CN" sz="3200" dirty="0">
                    <a:latin typeface="Consolas" panose="020B0609020204030204" pitchFamily="49" charset="0"/>
                  </a:rPr>
                  <a:t>PyTorch</a:t>
                </a:r>
                <a:r>
                  <a:rPr lang="zh-CN" altLang="en-US" sz="3200" dirty="0">
                    <a:latin typeface="Consolas" panose="020B0609020204030204" pitchFamily="49" charset="0"/>
                  </a:rPr>
                  <a:t>均安装最新版本</a:t>
                </a:r>
                <a:endParaRPr lang="en-US" altLang="zh-CN" sz="3200" dirty="0">
                  <a:latin typeface="Consolas" panose="020B0609020204030204" pitchFamily="49" charset="0"/>
                </a:endParaRPr>
              </a:p>
              <a:p>
                <a:r>
                  <a:rPr lang="en-US" altLang="zh-CN" sz="3200" dirty="0">
                    <a:latin typeface="Consolas" panose="020B0609020204030204" pitchFamily="49" charset="0"/>
                  </a:rPr>
                  <a:t>https://pytorch.org/tutorials/beginner/basics/intro.html</a:t>
                </a:r>
                <a:endParaRPr lang="zh-CN" altLang="en-US" sz="32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D488715-E82F-64A3-0AB2-459F64DEA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985" y="1372478"/>
                <a:ext cx="15089175" cy="6789737"/>
              </a:xfrm>
              <a:blipFill>
                <a:blip r:embed="rId2"/>
                <a:stretch>
                  <a:fillRect l="-566" t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PyTorch</a:t>
            </a:r>
            <a:r>
              <a:rPr lang="zh-CN" altLang="en-US" dirty="0"/>
              <a:t>环境安装</a:t>
            </a:r>
          </a:p>
        </p:txBody>
      </p:sp>
    </p:spTree>
    <p:extLst>
      <p:ext uri="{BB962C8B-B14F-4D97-AF65-F5344CB8AC3E}">
        <p14:creationId xmlns:p14="http://schemas.microsoft.com/office/powerpoint/2010/main" val="351917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1375" y="384175"/>
            <a:ext cx="6397625" cy="722630"/>
            <a:chOff x="873" y="1920"/>
            <a:chExt cx="10075" cy="1138"/>
          </a:xfrm>
        </p:grpSpPr>
        <p:sp>
          <p:nvSpPr>
            <p:cNvPr id="7" name="平行四边形 6"/>
            <p:cNvSpPr/>
            <p:nvPr/>
          </p:nvSpPr>
          <p:spPr>
            <a:xfrm>
              <a:off x="2416" y="1920"/>
              <a:ext cx="8532" cy="1138"/>
            </a:xfrm>
            <a:prstGeom prst="parallelogram">
              <a:avLst/>
            </a:prstGeom>
            <a:solidFill>
              <a:srgbClr val="113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73" y="1920"/>
              <a:ext cx="9678" cy="1138"/>
              <a:chOff x="873" y="1920"/>
              <a:chExt cx="10068" cy="1138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873" y="1920"/>
                <a:ext cx="2528" cy="1138"/>
              </a:xfrm>
              <a:prstGeom prst="parallelogram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919" y="2033"/>
                <a:ext cx="10022" cy="992"/>
                <a:chOff x="919" y="2033"/>
                <a:chExt cx="10022" cy="992"/>
              </a:xfrm>
            </p:grpSpPr>
            <p:sp>
              <p:nvSpPr>
                <p:cNvPr id="15" name="文本框 18"/>
                <p:cNvSpPr txBox="1"/>
                <p:nvPr/>
              </p:nvSpPr>
              <p:spPr>
                <a:xfrm>
                  <a:off x="919" y="2033"/>
                  <a:ext cx="2481" cy="9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endParaRPr lang="zh-CN" altLang="en-US" sz="3500" b="1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3399" y="2114"/>
                  <a:ext cx="7542" cy="79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ts val="3400"/>
                    </a:lnSpc>
                  </a:pPr>
                  <a:r>
                    <a:rPr lang="zh-CN" altLang="en-US" sz="2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提纲</a:t>
                  </a:r>
                </a:p>
              </p:txBody>
            </p: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3B8681C-DA6F-DC17-B3CF-3B8BDAB12BDD}"/>
              </a:ext>
            </a:extLst>
          </p:cNvPr>
          <p:cNvSpPr txBox="1"/>
          <p:nvPr/>
        </p:nvSpPr>
        <p:spPr>
          <a:xfrm>
            <a:off x="841375" y="1905864"/>
            <a:ext cx="83549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Consolas" panose="020B0609020204030204" pitchFamily="49" charset="0"/>
                <a:ea typeface="黑体" panose="02010609060101010101" pitchFamily="49" charset="-122"/>
              </a:rPr>
              <a:t>实验主要内容</a:t>
            </a:r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PyTorch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环境安装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Tensors</a:t>
            </a:r>
            <a:r>
              <a:rPr lang="zh-CN" altLang="en-US" sz="3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使用</a:t>
            </a:r>
            <a:endParaRPr lang="en-US" altLang="zh-CN" sz="3200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Datasets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和</a:t>
            </a: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DataLoaders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优化模型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保存和读取模型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21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Tensors</a:t>
            </a:r>
            <a:r>
              <a:rPr lang="zh-CN" altLang="en-US" dirty="0"/>
              <a:t>使用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585985" y="1448676"/>
            <a:ext cx="8457978" cy="1569660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首先引入相关的库：</a:t>
            </a:r>
            <a:endParaRPr lang="en-US" altLang="zh-CN" sz="2400" dirty="0"/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import torch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import numpy as np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1EB485-37CC-50EF-BEB7-B2442F85F73A}"/>
              </a:ext>
            </a:extLst>
          </p:cNvPr>
          <p:cNvSpPr txBox="1"/>
          <p:nvPr/>
        </p:nvSpPr>
        <p:spPr>
          <a:xfrm>
            <a:off x="601361" y="3963210"/>
            <a:ext cx="8457978" cy="1569660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</a:rPr>
              <a:t>直接从</a:t>
            </a:r>
            <a:r>
              <a:rPr lang="en-US" altLang="zh-CN" sz="2400" dirty="0">
                <a:latin typeface="Consolas" panose="020B0609020204030204" pitchFamily="49" charset="0"/>
              </a:rPr>
              <a:t>python</a:t>
            </a:r>
            <a:r>
              <a:rPr lang="zh-CN" altLang="en-US" sz="2400" dirty="0">
                <a:latin typeface="Consolas" panose="020B0609020204030204" pitchFamily="49" charset="0"/>
              </a:rPr>
              <a:t>内置的</a:t>
            </a:r>
            <a:r>
              <a:rPr lang="en-US" altLang="zh-CN" sz="2400" dirty="0">
                <a:latin typeface="Consolas" panose="020B0609020204030204" pitchFamily="49" charset="0"/>
              </a:rPr>
              <a:t>List</a:t>
            </a:r>
            <a:r>
              <a:rPr lang="zh-CN" altLang="en-US" sz="2400" dirty="0">
                <a:latin typeface="Consolas" panose="020B0609020204030204" pitchFamily="49" charset="0"/>
              </a:rPr>
              <a:t>结构来创建</a:t>
            </a:r>
            <a:r>
              <a:rPr lang="en-US" altLang="zh-CN" sz="2400" dirty="0">
                <a:latin typeface="Consolas" panose="020B0609020204030204" pitchFamily="49" charset="0"/>
              </a:rPr>
              <a:t>Tensors</a:t>
            </a:r>
            <a:r>
              <a:rPr lang="zh-CN" altLang="en-US" sz="2400" dirty="0">
                <a:latin typeface="Consolas" panose="020B0609020204030204" pitchFamily="49" charset="0"/>
              </a:rPr>
              <a:t>：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data = [[1, 2],[3, 4]]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x_data = torch.tensor(data)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3A4CE9-98D7-29A8-933F-998F51CBEECA}"/>
              </a:ext>
            </a:extLst>
          </p:cNvPr>
          <p:cNvSpPr txBox="1"/>
          <p:nvPr/>
        </p:nvSpPr>
        <p:spPr>
          <a:xfrm>
            <a:off x="601361" y="6401546"/>
            <a:ext cx="8457978" cy="1569660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</a:rPr>
              <a:t>从</a:t>
            </a:r>
            <a:r>
              <a:rPr lang="en-US" altLang="zh-CN" sz="2400" dirty="0">
                <a:latin typeface="Consolas" panose="020B0609020204030204" pitchFamily="49" charset="0"/>
              </a:rPr>
              <a:t>NumPy</a:t>
            </a:r>
            <a:r>
              <a:rPr lang="zh-CN" altLang="en-US" sz="2400" dirty="0">
                <a:latin typeface="Consolas" panose="020B0609020204030204" pitchFamily="49" charset="0"/>
              </a:rPr>
              <a:t>来创建：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np_array</a:t>
            </a:r>
            <a:r>
              <a:rPr lang="en-US" altLang="zh-CN" sz="2400" dirty="0"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latin typeface="Consolas" panose="020B0609020204030204" pitchFamily="49" charset="0"/>
              </a:rPr>
              <a:t>np.array</a:t>
            </a:r>
            <a:r>
              <a:rPr lang="en-US" altLang="zh-CN" sz="2400" dirty="0">
                <a:latin typeface="Consolas" panose="020B0609020204030204" pitchFamily="49" charset="0"/>
              </a:rPr>
              <a:t>(data)</a:t>
            </a: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x_np</a:t>
            </a:r>
            <a:r>
              <a:rPr lang="en-US" altLang="zh-CN" sz="2400" dirty="0"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latin typeface="Consolas" panose="020B0609020204030204" pitchFamily="49" charset="0"/>
              </a:rPr>
              <a:t>torch.from_numpy</a:t>
            </a:r>
            <a:r>
              <a:rPr lang="en-US" altLang="zh-CN" sz="2400" dirty="0"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</a:rPr>
              <a:t>np_array</a:t>
            </a:r>
            <a:r>
              <a:rPr lang="en-US" altLang="zh-CN" sz="2400" dirty="0">
                <a:latin typeface="Consolas" panose="020B0609020204030204" pitchFamily="49" charset="0"/>
              </a:rPr>
              <a:t>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01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Tensors</a:t>
            </a:r>
            <a:r>
              <a:rPr lang="zh-CN" altLang="en-US" dirty="0"/>
              <a:t>使用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1424163" y="1372478"/>
            <a:ext cx="8457978" cy="3785652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</a:rPr>
              <a:t>生成指定 </a:t>
            </a:r>
            <a:r>
              <a:rPr lang="en-US" altLang="zh-CN" sz="2400" dirty="0">
                <a:latin typeface="Consolas" panose="020B0609020204030204" pitchFamily="49" charset="0"/>
              </a:rPr>
              <a:t>shape </a:t>
            </a:r>
            <a:r>
              <a:rPr lang="zh-CN" altLang="en-US" sz="2400" dirty="0">
                <a:latin typeface="Consolas" panose="020B0609020204030204" pitchFamily="49" charset="0"/>
              </a:rPr>
              <a:t>的随机或者常数</a:t>
            </a:r>
            <a:r>
              <a:rPr lang="en-US" altLang="zh-CN" sz="2400" dirty="0">
                <a:latin typeface="Consolas" panose="020B0609020204030204" pitchFamily="49" charset="0"/>
              </a:rPr>
              <a:t>Tensors</a:t>
            </a: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shape = (2,3,)</a:t>
            </a: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rand_tensor</a:t>
            </a:r>
            <a:r>
              <a:rPr lang="en-US" altLang="zh-CN" sz="2400" dirty="0"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latin typeface="Consolas" panose="020B0609020204030204" pitchFamily="49" charset="0"/>
              </a:rPr>
              <a:t>torch.rand</a:t>
            </a:r>
            <a:r>
              <a:rPr lang="en-US" altLang="zh-CN" sz="2400" dirty="0">
                <a:latin typeface="Consolas" panose="020B0609020204030204" pitchFamily="49" charset="0"/>
              </a:rPr>
              <a:t>(shape)</a:t>
            </a: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ones_tensor</a:t>
            </a:r>
            <a:r>
              <a:rPr lang="en-US" altLang="zh-CN" sz="2400" dirty="0"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latin typeface="Consolas" panose="020B0609020204030204" pitchFamily="49" charset="0"/>
              </a:rPr>
              <a:t>torch.ones</a:t>
            </a:r>
            <a:r>
              <a:rPr lang="en-US" altLang="zh-CN" sz="2400" dirty="0">
                <a:latin typeface="Consolas" panose="020B0609020204030204" pitchFamily="49" charset="0"/>
              </a:rPr>
              <a:t>(shape)</a:t>
            </a:r>
          </a:p>
          <a:p>
            <a:r>
              <a:rPr lang="en-US" altLang="zh-CN" sz="2400" dirty="0" err="1">
                <a:latin typeface="Consolas" panose="020B0609020204030204" pitchFamily="49" charset="0"/>
              </a:rPr>
              <a:t>zeros_tensor</a:t>
            </a:r>
            <a:r>
              <a:rPr lang="en-US" altLang="zh-CN" sz="2400" dirty="0"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latin typeface="Consolas" panose="020B0609020204030204" pitchFamily="49" charset="0"/>
              </a:rPr>
              <a:t>torch.zeros</a:t>
            </a:r>
            <a:r>
              <a:rPr lang="en-US" altLang="zh-CN" sz="2400" dirty="0">
                <a:latin typeface="Consolas" panose="020B0609020204030204" pitchFamily="49" charset="0"/>
              </a:rPr>
              <a:t>(shape)</a:t>
            </a: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</a:rPr>
              <a:t>f"Random</a:t>
            </a:r>
            <a:r>
              <a:rPr lang="en-US" altLang="zh-CN" sz="2400" dirty="0">
                <a:latin typeface="Consolas" panose="020B0609020204030204" pitchFamily="49" charset="0"/>
              </a:rPr>
              <a:t> Tensor: \n {</a:t>
            </a:r>
            <a:r>
              <a:rPr lang="en-US" altLang="zh-CN" sz="2400" dirty="0" err="1">
                <a:latin typeface="Consolas" panose="020B0609020204030204" pitchFamily="49" charset="0"/>
              </a:rPr>
              <a:t>rand_tensor</a:t>
            </a:r>
            <a:r>
              <a:rPr lang="en-US" altLang="zh-CN" sz="2400" dirty="0">
                <a:latin typeface="Consolas" panose="020B0609020204030204" pitchFamily="49" charset="0"/>
              </a:rPr>
              <a:t>} \n")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</a:rPr>
              <a:t>f"Ones</a:t>
            </a:r>
            <a:r>
              <a:rPr lang="en-US" altLang="zh-CN" sz="2400" dirty="0">
                <a:latin typeface="Consolas" panose="020B0609020204030204" pitchFamily="49" charset="0"/>
              </a:rPr>
              <a:t> Tensor: \n {</a:t>
            </a:r>
            <a:r>
              <a:rPr lang="en-US" altLang="zh-CN" sz="2400" dirty="0" err="1">
                <a:latin typeface="Consolas" panose="020B0609020204030204" pitchFamily="49" charset="0"/>
              </a:rPr>
              <a:t>ones_tensor</a:t>
            </a:r>
            <a:r>
              <a:rPr lang="en-US" altLang="zh-CN" sz="2400" dirty="0">
                <a:latin typeface="Consolas" panose="020B0609020204030204" pitchFamily="49" charset="0"/>
              </a:rPr>
              <a:t>} \n")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</a:rPr>
              <a:t>f"Zeros</a:t>
            </a:r>
            <a:r>
              <a:rPr lang="en-US" altLang="zh-CN" sz="2400" dirty="0">
                <a:latin typeface="Consolas" panose="020B0609020204030204" pitchFamily="49" charset="0"/>
              </a:rPr>
              <a:t> Tensor: \n {</a:t>
            </a:r>
            <a:r>
              <a:rPr lang="en-US" altLang="zh-CN" sz="2400" dirty="0" err="1">
                <a:latin typeface="Consolas" panose="020B0609020204030204" pitchFamily="49" charset="0"/>
              </a:rPr>
              <a:t>zeros_tensor</a:t>
            </a:r>
            <a:r>
              <a:rPr lang="en-US" altLang="zh-CN" sz="2400" dirty="0">
                <a:latin typeface="Consolas" panose="020B0609020204030204" pitchFamily="49" charset="0"/>
              </a:rPr>
              <a:t>}")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3A4CE9-98D7-29A8-933F-998F51CBEECA}"/>
              </a:ext>
            </a:extLst>
          </p:cNvPr>
          <p:cNvSpPr txBox="1"/>
          <p:nvPr/>
        </p:nvSpPr>
        <p:spPr>
          <a:xfrm>
            <a:off x="700282" y="5639566"/>
            <a:ext cx="9905740" cy="2677656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Tensor</a:t>
            </a:r>
            <a:r>
              <a:rPr lang="zh-CN" altLang="en-US" sz="2400" dirty="0">
                <a:latin typeface="Consolas" panose="020B0609020204030204" pitchFamily="49" charset="0"/>
              </a:rPr>
              <a:t>的属性：</a:t>
            </a:r>
            <a:r>
              <a:rPr lang="en-US" altLang="zh-CN" sz="2400" dirty="0">
                <a:latin typeface="Consolas" panose="020B0609020204030204" pitchFamily="49" charset="0"/>
              </a:rPr>
              <a:t>shape,</a:t>
            </a:r>
            <a:r>
              <a:rPr lang="zh-CN" altLang="en-US" sz="2400" dirty="0"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latin typeface="Consolas" panose="020B0609020204030204" pitchFamily="49" charset="0"/>
              </a:rPr>
              <a:t>datatype, 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</a:rPr>
              <a:t>device on</a:t>
            </a: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tensor = </a:t>
            </a:r>
            <a:r>
              <a:rPr lang="en-US" altLang="zh-CN" sz="2400" dirty="0" err="1">
                <a:latin typeface="Consolas" panose="020B0609020204030204" pitchFamily="49" charset="0"/>
              </a:rPr>
              <a:t>torch.rand</a:t>
            </a:r>
            <a:r>
              <a:rPr lang="en-US" altLang="zh-CN" sz="2400" dirty="0">
                <a:latin typeface="Consolas" panose="020B0609020204030204" pitchFamily="49" charset="0"/>
              </a:rPr>
              <a:t>(3,4)</a:t>
            </a: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</a:rPr>
              <a:t>f"Shape</a:t>
            </a:r>
            <a:r>
              <a:rPr lang="en-US" altLang="zh-CN" sz="2400" dirty="0">
                <a:latin typeface="Consolas" panose="020B0609020204030204" pitchFamily="49" charset="0"/>
              </a:rPr>
              <a:t> of tensor: {</a:t>
            </a:r>
            <a:r>
              <a:rPr lang="en-US" altLang="zh-CN" sz="2400" dirty="0" err="1">
                <a:latin typeface="Consolas" panose="020B0609020204030204" pitchFamily="49" charset="0"/>
              </a:rPr>
              <a:t>tensor.shape</a:t>
            </a:r>
            <a:r>
              <a:rPr lang="en-US" altLang="zh-CN" sz="2400" dirty="0">
                <a:latin typeface="Consolas" panose="020B0609020204030204" pitchFamily="49" charset="0"/>
              </a:rPr>
              <a:t>}")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</a:rPr>
              <a:t>f"Datatype</a:t>
            </a:r>
            <a:r>
              <a:rPr lang="en-US" altLang="zh-CN" sz="2400" dirty="0">
                <a:latin typeface="Consolas" panose="020B0609020204030204" pitchFamily="49" charset="0"/>
              </a:rPr>
              <a:t> of tensor: {</a:t>
            </a:r>
            <a:r>
              <a:rPr lang="en-US" altLang="zh-CN" sz="2400" dirty="0" err="1">
                <a:latin typeface="Consolas" panose="020B0609020204030204" pitchFamily="49" charset="0"/>
              </a:rPr>
              <a:t>tensor.dtype</a:t>
            </a:r>
            <a:r>
              <a:rPr lang="en-US" altLang="zh-CN" sz="2400" dirty="0">
                <a:latin typeface="Consolas" panose="020B0609020204030204" pitchFamily="49" charset="0"/>
              </a:rPr>
              <a:t>}")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</a:rPr>
              <a:t>f"Device</a:t>
            </a:r>
            <a:r>
              <a:rPr lang="en-US" altLang="zh-CN" sz="2400" dirty="0">
                <a:latin typeface="Consolas" panose="020B0609020204030204" pitchFamily="49" charset="0"/>
              </a:rPr>
              <a:t> tensor is stored on: {</a:t>
            </a:r>
            <a:r>
              <a:rPr lang="en-US" altLang="zh-CN" sz="2400" dirty="0" err="1">
                <a:latin typeface="Consolas" panose="020B0609020204030204" pitchFamily="49" charset="0"/>
              </a:rPr>
              <a:t>tensor.device</a:t>
            </a:r>
            <a:r>
              <a:rPr lang="en-US" altLang="zh-CN" sz="2400" dirty="0">
                <a:latin typeface="Consolas" panose="020B0609020204030204" pitchFamily="49" charset="0"/>
              </a:rPr>
              <a:t>}")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9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95343-97BF-561B-2A67-1C5EA300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Tensors</a:t>
            </a:r>
            <a:r>
              <a:rPr lang="zh-CN" altLang="en-US" dirty="0"/>
              <a:t>使用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E343B-0D4F-C3CB-DCF2-31A16CE4DCCD}"/>
              </a:ext>
            </a:extLst>
          </p:cNvPr>
          <p:cNvSpPr txBox="1"/>
          <p:nvPr/>
        </p:nvSpPr>
        <p:spPr>
          <a:xfrm>
            <a:off x="1424163" y="1372478"/>
            <a:ext cx="8457978" cy="1569660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</a:rPr>
              <a:t>把</a:t>
            </a:r>
            <a:r>
              <a:rPr lang="en-US" altLang="zh-CN" sz="2400" dirty="0">
                <a:latin typeface="Consolas" panose="020B0609020204030204" pitchFamily="49" charset="0"/>
              </a:rPr>
              <a:t>Tensor</a:t>
            </a:r>
            <a:r>
              <a:rPr lang="zh-CN" altLang="en-US" sz="2400" dirty="0">
                <a:latin typeface="Consolas" panose="020B0609020204030204" pitchFamily="49" charset="0"/>
              </a:rPr>
              <a:t>从</a:t>
            </a:r>
            <a:r>
              <a:rPr lang="en-US" altLang="zh-CN" sz="2400" dirty="0">
                <a:latin typeface="Consolas" panose="020B0609020204030204" pitchFamily="49" charset="0"/>
              </a:rPr>
              <a:t>CPU</a:t>
            </a:r>
            <a:r>
              <a:rPr lang="zh-CN" altLang="en-US" sz="2400" dirty="0">
                <a:latin typeface="Consolas" panose="020B0609020204030204" pitchFamily="49" charset="0"/>
              </a:rPr>
              <a:t>拷贝到</a:t>
            </a:r>
            <a:r>
              <a:rPr lang="en-US" altLang="zh-CN" sz="2400" dirty="0">
                <a:latin typeface="Consolas" panose="020B0609020204030204" pitchFamily="49" charset="0"/>
              </a:rPr>
              <a:t>GPU</a:t>
            </a:r>
            <a:r>
              <a:rPr lang="zh-CN" altLang="en-US" sz="2400" dirty="0">
                <a:latin typeface="Consolas" panose="020B0609020204030204" pitchFamily="49" charset="0"/>
              </a:rPr>
              <a:t>上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if </a:t>
            </a:r>
            <a:r>
              <a:rPr lang="en-US" altLang="zh-CN" sz="2400" dirty="0" err="1">
                <a:latin typeface="Consolas" panose="020B0609020204030204" pitchFamily="49" charset="0"/>
              </a:rPr>
              <a:t>torch.cuda.is_available</a:t>
            </a:r>
            <a:r>
              <a:rPr lang="en-US" altLang="zh-CN" sz="2400" dirty="0">
                <a:latin typeface="Consolas" panose="020B0609020204030204" pitchFamily="49" charset="0"/>
              </a:rPr>
              <a:t>():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  tensor = tensor.to('cuda')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3A4CE9-98D7-29A8-933F-998F51CBEECA}"/>
              </a:ext>
            </a:extLst>
          </p:cNvPr>
          <p:cNvSpPr txBox="1"/>
          <p:nvPr/>
        </p:nvSpPr>
        <p:spPr>
          <a:xfrm>
            <a:off x="1043173" y="3963210"/>
            <a:ext cx="9905740" cy="3046988"/>
          </a:xfrm>
          <a:prstGeom prst="rect">
            <a:avLst/>
          </a:prstGeom>
          <a:noFill/>
          <a:ln w="38100">
            <a:solidFill>
              <a:srgbClr val="7B32B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</a:rPr>
              <a:t>标准</a:t>
            </a:r>
            <a:r>
              <a:rPr lang="en-US" altLang="zh-CN" sz="2400" dirty="0">
                <a:latin typeface="Consolas" panose="020B0609020204030204" pitchFamily="49" charset="0"/>
              </a:rPr>
              <a:t>numpy-like</a:t>
            </a:r>
            <a:r>
              <a:rPr lang="zh-CN" altLang="en-US" sz="2400" dirty="0">
                <a:latin typeface="Consolas" panose="020B0609020204030204" pitchFamily="49" charset="0"/>
              </a:rPr>
              <a:t>的索引和切片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tensor = </a:t>
            </a:r>
            <a:r>
              <a:rPr lang="en-US" altLang="zh-CN" sz="2400" dirty="0" err="1">
                <a:latin typeface="Consolas" panose="020B0609020204030204" pitchFamily="49" charset="0"/>
              </a:rPr>
              <a:t>torch.ones</a:t>
            </a:r>
            <a:r>
              <a:rPr lang="en-US" altLang="zh-CN" sz="2400" dirty="0">
                <a:latin typeface="Consolas" panose="020B0609020204030204" pitchFamily="49" charset="0"/>
              </a:rPr>
              <a:t>(4, 4)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print('First row: ',tensor[0])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print('First column: ', tensor[:, 0])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print('Last column:', tensor[..., -1])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tensor[:,1] = 0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print(tensor)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86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1375" y="384175"/>
            <a:ext cx="6397625" cy="722630"/>
            <a:chOff x="873" y="1920"/>
            <a:chExt cx="10075" cy="1138"/>
          </a:xfrm>
        </p:grpSpPr>
        <p:sp>
          <p:nvSpPr>
            <p:cNvPr id="7" name="平行四边形 6"/>
            <p:cNvSpPr/>
            <p:nvPr/>
          </p:nvSpPr>
          <p:spPr>
            <a:xfrm>
              <a:off x="2416" y="1920"/>
              <a:ext cx="8532" cy="1138"/>
            </a:xfrm>
            <a:prstGeom prst="parallelogram">
              <a:avLst/>
            </a:prstGeom>
            <a:solidFill>
              <a:srgbClr val="113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73" y="1920"/>
              <a:ext cx="9678" cy="1138"/>
              <a:chOff x="873" y="1920"/>
              <a:chExt cx="10068" cy="1138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873" y="1920"/>
                <a:ext cx="2528" cy="1138"/>
              </a:xfrm>
              <a:prstGeom prst="parallelogram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919" y="2033"/>
                <a:ext cx="10022" cy="992"/>
                <a:chOff x="919" y="2033"/>
                <a:chExt cx="10022" cy="992"/>
              </a:xfrm>
            </p:grpSpPr>
            <p:sp>
              <p:nvSpPr>
                <p:cNvPr id="15" name="文本框 18"/>
                <p:cNvSpPr txBox="1"/>
                <p:nvPr/>
              </p:nvSpPr>
              <p:spPr>
                <a:xfrm>
                  <a:off x="919" y="2033"/>
                  <a:ext cx="2481" cy="9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endParaRPr lang="zh-CN" altLang="en-US" sz="3500" b="1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3399" y="2114"/>
                  <a:ext cx="7542" cy="79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ts val="3400"/>
                    </a:lnSpc>
                  </a:pPr>
                  <a:r>
                    <a:rPr lang="zh-CN" altLang="en-US" sz="2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提纲</a:t>
                  </a:r>
                </a:p>
              </p:txBody>
            </p: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3B8681C-DA6F-DC17-B3CF-3B8BDAB12BDD}"/>
              </a:ext>
            </a:extLst>
          </p:cNvPr>
          <p:cNvSpPr txBox="1"/>
          <p:nvPr/>
        </p:nvSpPr>
        <p:spPr>
          <a:xfrm>
            <a:off x="841375" y="1905864"/>
            <a:ext cx="83549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Consolas" panose="020B0609020204030204" pitchFamily="49" charset="0"/>
                <a:ea typeface="黑体" panose="02010609060101010101" pitchFamily="49" charset="-122"/>
              </a:rPr>
              <a:t>实验主要内容</a:t>
            </a:r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endParaRPr lang="en-US" altLang="zh-CN" sz="44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PyTorch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环境安装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Tensors</a:t>
            </a: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使用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Datasets</a:t>
            </a:r>
            <a:r>
              <a:rPr lang="zh-CN" altLang="en-US" sz="3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DataLoaders</a:t>
            </a:r>
            <a:r>
              <a:rPr lang="zh-CN" altLang="en-US" sz="3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构建</a:t>
            </a:r>
            <a:endParaRPr lang="en-US" altLang="zh-CN" sz="3200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构建模型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优化模型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Consolas" panose="020B0609020204030204" pitchFamily="49" charset="0"/>
                <a:ea typeface="黑体" panose="02010609060101010101" pitchFamily="49" charset="-122"/>
              </a:rPr>
              <a:t>保存和读取模型</a:t>
            </a:r>
            <a:endParaRPr lang="en-US" altLang="zh-CN" sz="32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061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6011</TotalTime>
  <Words>2182</Words>
  <Application>Microsoft Office PowerPoint</Application>
  <PresentationFormat>自定义</PresentationFormat>
  <Paragraphs>315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微软雅黑</vt:lpstr>
      <vt:lpstr>Wingdings</vt:lpstr>
      <vt:lpstr>楷体</vt:lpstr>
      <vt:lpstr>黑体</vt:lpstr>
      <vt:lpstr>Arial</vt:lpstr>
      <vt:lpstr>Consolas</vt:lpstr>
      <vt:lpstr>Franklin Gothic Medium</vt:lpstr>
      <vt:lpstr>Cambria Math</vt:lpstr>
      <vt:lpstr>Calibri</vt:lpstr>
      <vt:lpstr>Office 主题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XuSukui</cp:lastModifiedBy>
  <cp:revision>761</cp:revision>
  <dcterms:created xsi:type="dcterms:W3CDTF">2022-06-01T02:52:43Z</dcterms:created>
  <dcterms:modified xsi:type="dcterms:W3CDTF">2023-03-15T08:28:18Z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2052-3.9.6.6441</vt:lpwstr>
  </property>
  <property fmtid="{D5CDD505-2E9C-101B-9397-08002B2CF9AE}" pid="4" name="ICV">
    <vt:lpwstr>155DAF43BA624009B0DE45CEE82DD7B9</vt:lpwstr>
  </property>
</Properties>
</file>